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9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311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310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312" r:id="rId34"/>
    <p:sldId id="313" r:id="rId35"/>
    <p:sldId id="314" r:id="rId36"/>
    <p:sldId id="286" r:id="rId37"/>
    <p:sldId id="315" r:id="rId38"/>
    <p:sldId id="316" r:id="rId39"/>
    <p:sldId id="317" r:id="rId40"/>
    <p:sldId id="318" r:id="rId41"/>
    <p:sldId id="287" r:id="rId42"/>
    <p:sldId id="288" r:id="rId43"/>
    <p:sldId id="289" r:id="rId44"/>
    <p:sldId id="290" r:id="rId45"/>
    <p:sldId id="291" r:id="rId46"/>
    <p:sldId id="292" r:id="rId47"/>
    <p:sldId id="293" r:id="rId48"/>
    <p:sldId id="294" r:id="rId49"/>
    <p:sldId id="295" r:id="rId50"/>
    <p:sldId id="296" r:id="rId51"/>
    <p:sldId id="319" r:id="rId52"/>
    <p:sldId id="297" r:id="rId53"/>
    <p:sldId id="298" r:id="rId54"/>
    <p:sldId id="299" r:id="rId55"/>
    <p:sldId id="300" r:id="rId56"/>
    <p:sldId id="301" r:id="rId57"/>
    <p:sldId id="302" r:id="rId58"/>
    <p:sldId id="309" r:id="rId5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CAB6550-B651-460D-963C-CC9E62297031}" v="127" dt="2021-01-14T19:59:04.71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2" autoAdjust="0"/>
    <p:restoredTop sz="94660"/>
  </p:normalViewPr>
  <p:slideViewPr>
    <p:cSldViewPr snapToGrid="0">
      <p:cViewPr varScale="1">
        <p:scale>
          <a:sx n="55" d="100"/>
          <a:sy n="55" d="100"/>
        </p:scale>
        <p:origin x="691" y="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A1826-1B3E-4E2E-8D6C-93BCEAA3D6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07200" y="1096965"/>
            <a:ext cx="7977600" cy="2085696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B5F0CE-1714-4650-9690-5676C06349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16000" y="3945771"/>
            <a:ext cx="5760000" cy="1832730"/>
          </a:xfr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buNone/>
              <a:defRPr sz="2400" i="0" spc="5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D0CA85-BF38-4762-934C-D00F2047C2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1/15/2021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9CA3C9-6579-49D9-A5FD-20231FB4B3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9B94FE-6287-4D49-B0E5-FE9A9BA75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E0C0B2A-3FD1-4235-A16E-0ED1E028A93E}"/>
              </a:ext>
            </a:extLst>
          </p:cNvPr>
          <p:cNvCxnSpPr>
            <a:cxnSpLocks/>
          </p:cNvCxnSpPr>
          <p:nvPr/>
        </p:nvCxnSpPr>
        <p:spPr>
          <a:xfrm>
            <a:off x="5826000" y="3525773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9494E066-0146-46E9-BAF1-C33240ABA294}"/>
              </a:ext>
            </a:extLst>
          </p:cNvPr>
          <p:cNvGrpSpPr/>
          <p:nvPr/>
        </p:nvGrpSpPr>
        <p:grpSpPr>
          <a:xfrm rot="2700000">
            <a:off x="10127693" y="4178240"/>
            <a:ext cx="633413" cy="1862138"/>
            <a:chOff x="5959192" y="333389"/>
            <a:chExt cx="633413" cy="1862138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02BD80B-C499-4DAC-9580-575B04F8658F}"/>
                </a:ext>
              </a:extLst>
            </p:cNvPr>
            <p:cNvGrpSpPr/>
            <p:nvPr/>
          </p:nvGrpSpPr>
          <p:grpSpPr>
            <a:xfrm>
              <a:off x="5959192" y="333389"/>
              <a:ext cx="633413" cy="1419225"/>
              <a:chOff x="5959192" y="333389"/>
              <a:chExt cx="633413" cy="1419225"/>
            </a:xfrm>
          </p:grpSpPr>
          <p:sp>
            <p:nvSpPr>
              <p:cNvPr id="11" name="Freeform 68">
                <a:extLst>
                  <a:ext uri="{FF2B5EF4-FFF2-40B4-BE49-F238E27FC236}">
                    <a16:creationId xmlns:a16="http://schemas.microsoft.com/office/drawing/2014/main" id="{CCF069F3-858C-4C67-90C2-46017C3D4C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59192" y="333389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" name="Freeform 69">
                <a:extLst>
                  <a:ext uri="{FF2B5EF4-FFF2-40B4-BE49-F238E27FC236}">
                    <a16:creationId xmlns:a16="http://schemas.microsoft.com/office/drawing/2014/main" id="{8A1FFA52-DFA8-4A81-8A85-50BE13257F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78280" y="333389"/>
                <a:ext cx="314325" cy="1419225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0" name="Line 70">
              <a:extLst>
                <a:ext uri="{FF2B5EF4-FFF2-40B4-BE49-F238E27FC236}">
                  <a16:creationId xmlns:a16="http://schemas.microsoft.com/office/drawing/2014/main" id="{BAEDA471-60CB-4A0C-B9AD-B2B3C51EA2F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278280" y="333389"/>
              <a:ext cx="0" cy="1862138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013170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2FB6D0-92CA-4910-AE77-E238F4C89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913172-A138-4DD4-A5B1-58BA625078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3897B9-E4AD-469B-A60D-9A1A4BD198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1/15/2021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C5E1B0-48D6-4F99-9955-39958BA969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9F49DA-55D4-4E36-AEB9-A0E99E31A8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207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4FEBC7C-C5C1-4A79-A195-B35701C289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D34A74-3328-469B-ABCA-96F2FE3687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AE19AB-5637-455E-89C3-B41702C202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1/15/2021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64F2A3-EBEE-4F42-BAC2-A482F00E67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FE1C27-1A43-4B0B-88D0-0C5FE1DBE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7093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32E59-6597-437B-B2F8-E2DD1F86A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E3BC1D-912E-4012-84AC-A509C9EF4F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77110C-4AA3-4101-B3BD-140B90AF9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1/15/2021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50F189-4D8E-4DE6-8295-CF92FA8BFD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5F33EC-1ACF-4D46-AEA5-A20802210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1980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45267-19A7-4A3D-9658-AD3F78DD3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000" y="2305800"/>
            <a:ext cx="4636800" cy="2246400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F17554-5672-499F-BEB9-AB069E6D15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65250" y="2305800"/>
            <a:ext cx="4636800" cy="2246400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25000"/>
              </a:lnSpc>
              <a:buNone/>
              <a:defRPr sz="2400" i="1">
                <a:solidFill>
                  <a:schemeClr val="tx1">
                    <a:alpha val="6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CBA3C6-C279-46AA-B4EE-5F861D83D2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1/15/2021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4C125B-DDB9-4F4E-B9E9-A747E648F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3D465E-E86B-42A8-B18A-9046E40D6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681007E-0E57-40DB-9A98-D04E0A05937B}"/>
              </a:ext>
            </a:extLst>
          </p:cNvPr>
          <p:cNvSpPr/>
          <p:nvPr/>
        </p:nvSpPr>
        <p:spPr>
          <a:xfrm>
            <a:off x="1437136" y="649304"/>
            <a:ext cx="340415" cy="340415"/>
          </a:xfrm>
          <a:prstGeom prst="ellipse">
            <a:avLst/>
          </a:prstGeom>
          <a:gradFill flip="none" rotWithShape="1">
            <a:gsLst>
              <a:gs pos="0">
                <a:srgbClr val="FFFFFF">
                  <a:alpha val="80000"/>
                </a:srgbClr>
              </a:gs>
              <a:gs pos="100000">
                <a:srgbClr val="FFFFFF">
                  <a:alpha val="10000"/>
                </a:srgbClr>
              </a:gs>
            </a:gsLst>
            <a:lin ang="2700000" scaled="0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C2D7ED2-BAE3-470E-9EFF-F2A49EDD9767}"/>
              </a:ext>
            </a:extLst>
          </p:cNvPr>
          <p:cNvGrpSpPr/>
          <p:nvPr/>
        </p:nvGrpSpPr>
        <p:grpSpPr>
          <a:xfrm rot="10800000">
            <a:off x="1079500" y="952167"/>
            <a:ext cx="641184" cy="1069728"/>
            <a:chOff x="6484111" y="2967038"/>
            <a:chExt cx="641184" cy="1069728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5B14D1A-9E1B-41C3-96AA-A5C40C4F9B3A}"/>
                </a:ext>
              </a:extLst>
            </p:cNvPr>
            <p:cNvGrpSpPr/>
            <p:nvPr/>
          </p:nvGrpSpPr>
          <p:grpSpPr>
            <a:xfrm>
              <a:off x="6808136" y="2967038"/>
              <a:ext cx="317159" cy="932400"/>
              <a:chOff x="6808136" y="2967038"/>
              <a:chExt cx="317159" cy="932400"/>
            </a:xfrm>
          </p:grpSpPr>
          <p:sp>
            <p:nvSpPr>
              <p:cNvPr id="14" name="Freeform 68">
                <a:extLst>
                  <a:ext uri="{FF2B5EF4-FFF2-40B4-BE49-F238E27FC236}">
                    <a16:creationId xmlns:a16="http://schemas.microsoft.com/office/drawing/2014/main" id="{00EC83EC-04A6-4533-80A5-B1817F1FB3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08136" y="2967038"/>
                <a:ext cx="159772" cy="710627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" name="Freeform 69">
                <a:extLst>
                  <a:ext uri="{FF2B5EF4-FFF2-40B4-BE49-F238E27FC236}">
                    <a16:creationId xmlns:a16="http://schemas.microsoft.com/office/drawing/2014/main" id="{BF61FF24-9074-4265-ACF4-1AEC3621B7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67908" y="2967038"/>
                <a:ext cx="157387" cy="710627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" name="Line 70">
                <a:extLst>
                  <a:ext uri="{FF2B5EF4-FFF2-40B4-BE49-F238E27FC236}">
                    <a16:creationId xmlns:a16="http://schemas.microsoft.com/office/drawing/2014/main" id="{8D31D9FF-672B-4C5E-B4B2-DD86A124413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967908" y="2967038"/>
                <a:ext cx="0" cy="932400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8991EBFD-EBD5-48CE-9178-AF5B6F50D416}"/>
                </a:ext>
              </a:extLst>
            </p:cNvPr>
            <p:cNvGrpSpPr/>
            <p:nvPr/>
          </p:nvGrpSpPr>
          <p:grpSpPr>
            <a:xfrm rot="18900000" flipH="1">
              <a:off x="6484111" y="3104366"/>
              <a:ext cx="317159" cy="932400"/>
              <a:chOff x="6808136" y="2967038"/>
              <a:chExt cx="317159" cy="932400"/>
            </a:xfrm>
          </p:grpSpPr>
          <p:sp>
            <p:nvSpPr>
              <p:cNvPr id="11" name="Freeform 68">
                <a:extLst>
                  <a:ext uri="{FF2B5EF4-FFF2-40B4-BE49-F238E27FC236}">
                    <a16:creationId xmlns:a16="http://schemas.microsoft.com/office/drawing/2014/main" id="{1B45F046-3129-4A30-9402-44BA590CD1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08136" y="2967038"/>
                <a:ext cx="159772" cy="710627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" name="Freeform 69">
                <a:extLst>
                  <a:ext uri="{FF2B5EF4-FFF2-40B4-BE49-F238E27FC236}">
                    <a16:creationId xmlns:a16="http://schemas.microsoft.com/office/drawing/2014/main" id="{24589F32-BB2E-46B1-BAB5-75EA779C7A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67908" y="2967038"/>
                <a:ext cx="157387" cy="710627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" name="Line 70">
                <a:extLst>
                  <a:ext uri="{FF2B5EF4-FFF2-40B4-BE49-F238E27FC236}">
                    <a16:creationId xmlns:a16="http://schemas.microsoft.com/office/drawing/2014/main" id="{0BD46CA5-AE89-4413-AB8D-347179D8813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967908" y="2967038"/>
                <a:ext cx="0" cy="932400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043A360-3214-4DB8-BD85-C6AE48D02D3A}"/>
              </a:ext>
            </a:extLst>
          </p:cNvPr>
          <p:cNvCxnSpPr>
            <a:cxnSpLocks/>
          </p:cNvCxnSpPr>
          <p:nvPr/>
        </p:nvCxnSpPr>
        <p:spPr>
          <a:xfrm rot="16200000" flipH="1">
            <a:off x="5826000" y="3429001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05120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4AEE3-6C7B-402E-B26D-1D079D78D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101641-6BDA-433D-9393-1DDACE0670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89400" y="1685925"/>
            <a:ext cx="4928400" cy="4092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8F8D2A-A489-488D-B1E1-23F36D3E95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74202" y="1685925"/>
            <a:ext cx="4928400" cy="4092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A242E8-AEEF-4BBD-94E9-86F89D6952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1/15/2021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58D2CA-06C9-412D-A5D6-F97DDBBB0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1A80D9-E04B-47BF-80DA-01E68346A5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2050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42251-8A4B-463E-982B-C657C3810F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00" y="395289"/>
            <a:ext cx="10213200" cy="111283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74D5E-AC0B-46BF-8840-61CC89C3B6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9399" y="1736732"/>
            <a:ext cx="4928400" cy="661912"/>
          </a:xfrm>
        </p:spPr>
        <p:txBody>
          <a:bodyPr anchor="b">
            <a:normAutofit/>
          </a:bodyPr>
          <a:lstStyle>
            <a:lvl1pPr marL="0" indent="0">
              <a:buNone/>
              <a:defRPr sz="16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1A0738-7A90-4A35-AB98-9656D61872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89400" y="2431256"/>
            <a:ext cx="4928400" cy="33472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ADFE01-1BA7-4288-9355-8B2B508BE5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74200" y="1736732"/>
            <a:ext cx="4928400" cy="662400"/>
          </a:xfrm>
        </p:spPr>
        <p:txBody>
          <a:bodyPr anchor="b">
            <a:normAutofit/>
          </a:bodyPr>
          <a:lstStyle>
            <a:lvl1pPr marL="0" indent="0">
              <a:buNone/>
              <a:defRPr sz="16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D49F77-6C55-47AC-B1AE-5D9906DBD7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74200" y="2431257"/>
            <a:ext cx="4928400" cy="33472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1D8EF53-AF86-47E8-83DC-8C419847A6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1/15/2021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C01D653-ED9A-46D3-A97F-B5FA1DAE6C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C5B9B66-64EA-4022-BD96-ECF2A80CE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1001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3B6B0-54DE-4F2D-84DD-D06CD3B11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FFE053-BB16-4940-B248-2D496BB299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1/15/2021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FBD80C-6CA1-42DB-B732-4807A27DA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A9DA86-C177-42C6-90F8-37C6844A2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4568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746A27C-9BDA-43B3-96EA-C145EA7F0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1/15/2021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1FBD5E-AA17-42F1-8615-49F2664DD4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57A2D5-EBE5-43DD-8CF2-8B90801A0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4512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4451E1-40E1-4ED2-A9E3-6376E774A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001" y="955674"/>
            <a:ext cx="3531600" cy="138499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BAAE5E-AD83-40D4-8BDB-6B25250247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4850" y="882651"/>
            <a:ext cx="5760000" cy="489584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4DF8E2-A28B-4889-AD9E-1D733FEA2E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89401" y="2584759"/>
            <a:ext cx="3531600" cy="3193741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2EF812-B775-468C-84D9-4394CC19F2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1/15/2021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E1DEB3-5237-467C-A5B6-EDA7F366EB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877A6B-440F-4D7B-92DA-1B964D029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C89B2F1-1E32-44DB-B50E-BEA1896CAD8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>
          <a:xfrm>
            <a:off x="4979988" y="540000"/>
            <a:ext cx="0" cy="5778000"/>
          </a:xfrm>
          <a:prstGeom prst="line">
            <a:avLst/>
          </a:prstGeom>
          <a:ln w="12700">
            <a:solidFill>
              <a:srgbClr val="FFFFFF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63619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6B204-119E-45DB-A177-995FF5D9B4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000" y="955456"/>
            <a:ext cx="3531600" cy="1384995"/>
          </a:xfrm>
        </p:spPr>
        <p:txBody>
          <a:bodyPr anchor="b" anchorCtr="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CD3036-53A8-4361-AAAC-D8072EB470F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37200" y="540001"/>
            <a:ext cx="6115050" cy="52385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FCFCD5-820E-47D9-9A60-57680C4C94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90000" y="2584758"/>
            <a:ext cx="3531600" cy="3284229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2446C3-A62E-4690-9098-53D59C4C33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1/15/2021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A6C8B8-EA3D-45E5-950A-B6F1EA0B47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2ACAB7-ADBF-42E5-A214-232BA9EFB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0E80DA6-B971-46B7-B0D3-8581AE0B6AC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>
          <a:xfrm>
            <a:off x="4979988" y="540000"/>
            <a:ext cx="0" cy="5778000"/>
          </a:xfrm>
          <a:prstGeom prst="line">
            <a:avLst/>
          </a:prstGeom>
          <a:ln w="12700">
            <a:solidFill>
              <a:srgbClr val="FFFFFF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40397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02DDA7E-8449-42D1-93BD-4E96C1BFC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00" y="395289"/>
            <a:ext cx="10213200" cy="111283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72EB64-DBC0-4012-830E-9166670D17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9400" y="1685925"/>
            <a:ext cx="10213200" cy="40401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49A3E9-8704-4E26-A519-8215B3E943F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0000" y="6357168"/>
            <a:ext cx="1760150" cy="4616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cap="all" spc="200" baseline="0">
                <a:solidFill>
                  <a:schemeClr val="tx1">
                    <a:alpha val="60000"/>
                  </a:schemeClr>
                </a:solidFill>
                <a:latin typeface="+mj-lt"/>
              </a:defRPr>
            </a:lvl1pPr>
          </a:lstStyle>
          <a:p>
            <a:fld id="{4EC743F4-8769-40B4-85DF-6CB8DE9F66AA}" type="datetimeFigureOut">
              <a:rPr lang="en-US" smtClean="0"/>
              <a:pPr/>
              <a:t>1/15/2021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590E32-87A0-44C2-A299-D45FAB146E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754312" y="6357600"/>
            <a:ext cx="6683376" cy="460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cap="all" spc="300" baseline="0">
                <a:solidFill>
                  <a:schemeClr val="tx1">
                    <a:alpha val="60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1C1A41-01A7-44E2-965B-ACFD4F2806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82800" y="6357600"/>
            <a:ext cx="1760150" cy="460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200" baseline="0">
                <a:solidFill>
                  <a:schemeClr val="tx1">
                    <a:alpha val="60000"/>
                  </a:schemeClr>
                </a:solidFill>
                <a:latin typeface="+mj-lt"/>
              </a:defRPr>
            </a:lvl1pPr>
          </a:lstStyle>
          <a:p>
            <a:fld id="{FF2BD96E-3838-45D2-9031-D3AF67C920A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02454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88" r:id="rId5"/>
    <p:sldLayoutId id="2147483693" r:id="rId6"/>
    <p:sldLayoutId id="2147483689" r:id="rId7"/>
    <p:sldLayoutId id="2147483690" r:id="rId8"/>
    <p:sldLayoutId id="2147483691" r:id="rId9"/>
    <p:sldLayoutId id="2147483692" r:id="rId10"/>
    <p:sldLayoutId id="2147483694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kern="1200" cap="none" spc="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000" indent="-360000" algn="l" defTabSz="914400" rtl="0" eaLnBrk="1" latinLnBrk="0" hangingPunct="1">
        <a:lnSpc>
          <a:spcPct val="150000"/>
        </a:lnSpc>
        <a:spcBef>
          <a:spcPts val="1000"/>
        </a:spcBef>
        <a:buClr>
          <a:schemeClr val="accent3"/>
        </a:buClr>
        <a:buFont typeface="Wingdings" panose="05000000000000000000" pitchFamily="2" charset="2"/>
        <a:buChar char=""/>
        <a:defRPr sz="2000" kern="1200" spc="5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3600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000" b="0" i="1" kern="1200" spc="50" baseline="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080000" indent="-360000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Font typeface="Wingdings" panose="05000000000000000000" pitchFamily="2" charset="2"/>
        <a:buChar char=""/>
        <a:defRPr sz="2000" kern="1200" spc="5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080000" indent="0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FontTx/>
        <a:buNone/>
        <a:defRPr sz="2000" b="0" i="1" kern="1200" spc="50" baseline="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1800000" indent="-360000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Font typeface="Wingdings" panose="05000000000000000000" pitchFamily="2" charset="2"/>
        <a:buChar char=""/>
        <a:defRPr sz="2000" kern="1200" spc="5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FA27539-4286-4FA8-9DA6-7CF237447C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E638CC6-013A-439A-B57C-0C01DC83A7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12369" y="1079500"/>
            <a:ext cx="4078800" cy="981524"/>
          </a:xfrm>
        </p:spPr>
        <p:txBody>
          <a:bodyPr>
            <a:normAutofit/>
          </a:bodyPr>
          <a:lstStyle/>
          <a:p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수 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D A 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쟁 이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D6A2D89-5CBB-4F56-97AA-C8A4D993A5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12369" y="4641273"/>
            <a:ext cx="4078800" cy="1127702"/>
          </a:xfrm>
        </p:spPr>
        <p:txBody>
          <a:bodyPr>
            <a:normAutofit/>
          </a:bodyPr>
          <a:lstStyle/>
          <a:p>
            <a:pPr algn="r"/>
            <a:r>
              <a:rPr lang="en-US" altLang="ko-KR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2016010729</a:t>
            </a:r>
          </a:p>
          <a:p>
            <a:pPr algn="r"/>
            <a:r>
              <a:rPr lang="en-US" altLang="ko-KR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jeonungjin</a:t>
            </a:r>
            <a:endParaRPr lang="ko-KR" altLang="en-US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궁서체" panose="02030609000101010101" pitchFamily="17" charset="-127"/>
              <a:ea typeface="궁서체" panose="02030609000101010101" pitchFamily="17" charset="-12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E7E97F-574E-40E7-9124-415647EECC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957" r="26558" b="-1"/>
          <a:stretch/>
        </p:blipFill>
        <p:spPr>
          <a:xfrm>
            <a:off x="20" y="10"/>
            <a:ext cx="6111518" cy="685799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5E74535-9C0E-4211-B088-610AD56262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881769" y="3690871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50443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5D6A2D89-5CBB-4F56-97AA-C8A4D993A5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96043" y="3135086"/>
            <a:ext cx="10195126" cy="2988128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서포트 벡터 </a:t>
            </a:r>
            <a:r>
              <a:rPr lang="ko-KR" altLang="en-US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머신은</a:t>
            </a:r>
            <a:r>
              <a:rPr lang="ko-KR" altLang="en-US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 두 개 이상으로 나누어진 집단을 </a:t>
            </a:r>
            <a:endParaRPr lang="en-US" altLang="ko-KR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궁서체" panose="02030609000101010101" pitchFamily="17" charset="-127"/>
              <a:ea typeface="궁서체" panose="02030609000101010101" pitchFamily="17" charset="-127"/>
            </a:endParaRPr>
          </a:p>
          <a:p>
            <a:r>
              <a:rPr lang="ko-KR" altLang="en-US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분류하는 데 사용되는 </a:t>
            </a:r>
            <a:r>
              <a:rPr lang="ko-KR" altLang="en-US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머신러닝</a:t>
            </a:r>
            <a:r>
              <a:rPr lang="ko-KR" altLang="en-US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 기법</a:t>
            </a:r>
            <a:endParaRPr lang="en-US" altLang="ko-KR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궁서체" panose="02030609000101010101" pitchFamily="17" charset="-127"/>
              <a:ea typeface="궁서체" panose="02030609000101010101" pitchFamily="17" charset="-127"/>
            </a:endParaRPr>
          </a:p>
          <a:p>
            <a:endParaRPr lang="en-US" altLang="ko-KR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궁서체" panose="02030609000101010101" pitchFamily="17" charset="-127"/>
              <a:ea typeface="궁서체" panose="02030609000101010101" pitchFamily="17" charset="-127"/>
            </a:endParaRPr>
          </a:p>
          <a:p>
            <a:endParaRPr lang="en-US" altLang="ko-KR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궁서체" panose="02030609000101010101" pitchFamily="17" charset="-127"/>
              <a:ea typeface="궁서체" panose="02030609000101010101" pitchFamily="17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분류 알고리즘 중에서 가장 정확도가 높은 것 중 하나</a:t>
            </a:r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19E6C7A1-4C51-4A7E-A1F9-15326CDC73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07200" y="1096965"/>
            <a:ext cx="7977600" cy="895121"/>
          </a:xfrm>
        </p:spPr>
        <p:txBody>
          <a:bodyPr/>
          <a:lstStyle/>
          <a:p>
            <a:r>
              <a:rPr lang="ko-KR" altLang="en-US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서포트 벡터 머신</a:t>
            </a:r>
          </a:p>
        </p:txBody>
      </p:sp>
    </p:spTree>
    <p:extLst>
      <p:ext uri="{BB962C8B-B14F-4D97-AF65-F5344CB8AC3E}">
        <p14:creationId xmlns:p14="http://schemas.microsoft.com/office/powerpoint/2010/main" val="16281091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FA27539-4286-4FA8-9DA6-7CF237447C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19E6C7A1-4C51-4A7E-A1F9-15326CDC73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78739" y="-514378"/>
            <a:ext cx="4078800" cy="1195010"/>
          </a:xfrm>
        </p:spPr>
        <p:txBody>
          <a:bodyPr>
            <a:normAutofit/>
          </a:bodyPr>
          <a:lstStyle/>
          <a:p>
            <a:endParaRPr lang="ko-KR" altLang="en-US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D6A2D89-5CBB-4F56-97AA-C8A4D993A5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43600" y="1537855"/>
            <a:ext cx="6274940" cy="4094018"/>
          </a:xfrm>
        </p:spPr>
        <p:txBody>
          <a:bodyPr>
            <a:normAutofit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Margin : </a:t>
            </a:r>
            <a:r>
              <a:rPr lang="ko-KR" altLang="en-US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데이터와 경계 사이의 거리</a:t>
            </a:r>
            <a:endParaRPr lang="en-US" altLang="ko-KR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궁서체" panose="02030609000101010101" pitchFamily="17" charset="-127"/>
              <a:ea typeface="궁서체" panose="02030609000101010101" pitchFamily="17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궁서체" panose="02030609000101010101" pitchFamily="17" charset="-127"/>
              <a:ea typeface="궁서체" panose="02030609000101010101" pitchFamily="17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Support vector : margin</a:t>
            </a:r>
            <a:r>
              <a:rPr lang="ko-KR" altLang="en-US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에서 가장 가까운 데이터</a:t>
            </a:r>
            <a:endParaRPr lang="en-US" altLang="ko-KR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궁서체" panose="02030609000101010101" pitchFamily="17" charset="-127"/>
              <a:ea typeface="궁서체" panose="02030609000101010101" pitchFamily="17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궁서체" panose="02030609000101010101" pitchFamily="17" charset="-127"/>
              <a:ea typeface="궁서체" panose="02030609000101010101" pitchFamily="17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Support vector </a:t>
            </a:r>
            <a:r>
              <a:rPr lang="ko-KR" altLang="en-US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와 </a:t>
            </a:r>
            <a:r>
              <a:rPr lang="en-US" altLang="ko-KR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margin</a:t>
            </a:r>
            <a:r>
              <a:rPr lang="ko-KR" altLang="en-US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을 이용하여 그린 선이 최적의 경계가 되는데 이를 초평면이라 함</a:t>
            </a:r>
            <a:r>
              <a:rPr lang="en-US" altLang="ko-KR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.</a:t>
            </a:r>
            <a:endParaRPr lang="ko-KR" altLang="en-US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궁서체" panose="02030609000101010101" pitchFamily="17" charset="-127"/>
              <a:ea typeface="궁서체" panose="02030609000101010101" pitchFamily="17" charset="-127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58CBFC2-B76A-4B2C-BC79-1EADF5EE44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alpha val="20000"/>
                </a:schemeClr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C64527D-70E4-45D4-81B3-2E2EF12569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436973" y="540033"/>
            <a:ext cx="3248594" cy="5775279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5E74535-9C0E-4211-B088-610AD56262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881769" y="3690871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74182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72C53508-B3F0-4B95-A7BB-3FB94033C4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19E6C7A1-4C51-4A7E-A1F9-15326CDC73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90174" y="324100"/>
            <a:ext cx="5215197" cy="875889"/>
          </a:xfrm>
        </p:spPr>
        <p:txBody>
          <a:bodyPr>
            <a:normAutofit/>
          </a:bodyPr>
          <a:lstStyle/>
          <a:p>
            <a:r>
              <a:rPr lang="ko-KR" altLang="en-US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데이터 준비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D6A2D89-5CBB-4F56-97AA-C8A4D993A5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83863" y="1682286"/>
            <a:ext cx="5584559" cy="4547126"/>
          </a:xfrm>
        </p:spPr>
        <p:txBody>
          <a:bodyPr>
            <a:normAutofit/>
          </a:bodyPr>
          <a:lstStyle/>
          <a:p>
            <a:r>
              <a:rPr lang="en-US" altLang="ko-KR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Ifelse</a:t>
            </a:r>
            <a:r>
              <a:rPr lang="en-US" altLang="ko-KR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 </a:t>
            </a:r>
            <a:r>
              <a:rPr lang="ko-KR" altLang="en-US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함수를 통해 두가지 범위의 값을 한번에 추출</a:t>
            </a:r>
            <a:endParaRPr lang="en-US" altLang="ko-KR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궁서체" panose="02030609000101010101" pitchFamily="17" charset="-127"/>
              <a:ea typeface="궁서체" panose="02030609000101010101" pitchFamily="17" charset="-127"/>
            </a:endParaRPr>
          </a:p>
          <a:p>
            <a:endParaRPr lang="en-US" altLang="ko-KR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궁서체" panose="02030609000101010101" pitchFamily="17" charset="-127"/>
              <a:ea typeface="궁서체" panose="02030609000101010101" pitchFamily="17" charset="-127"/>
            </a:endParaRPr>
          </a:p>
          <a:p>
            <a:endParaRPr lang="en-US" altLang="ko-KR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궁서체" panose="02030609000101010101" pitchFamily="17" charset="-127"/>
              <a:ea typeface="궁서체" panose="02030609000101010101" pitchFamily="17" charset="-127"/>
            </a:endParaRPr>
          </a:p>
          <a:p>
            <a:r>
              <a:rPr lang="en-US" altLang="ko-KR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20</a:t>
            </a:r>
            <a:r>
              <a:rPr lang="ko-KR" altLang="en-US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 </a:t>
            </a:r>
            <a:r>
              <a:rPr lang="en-US" altLang="ko-KR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~</a:t>
            </a:r>
            <a:r>
              <a:rPr lang="ko-KR" altLang="en-US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 </a:t>
            </a:r>
            <a:r>
              <a:rPr lang="en-US" altLang="ko-KR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32</a:t>
            </a:r>
            <a:r>
              <a:rPr lang="ko-KR" altLang="en-US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범위 밖에 있으면 </a:t>
            </a:r>
            <a:r>
              <a:rPr lang="en-US" altLang="ko-KR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1 (</a:t>
            </a:r>
            <a:r>
              <a:rPr lang="ko-KR" altLang="en-US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불량</a:t>
            </a:r>
            <a:r>
              <a:rPr lang="en-US" altLang="ko-KR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)</a:t>
            </a:r>
          </a:p>
          <a:p>
            <a:endParaRPr lang="en-US" altLang="ko-KR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궁서체" panose="02030609000101010101" pitchFamily="17" charset="-127"/>
              <a:ea typeface="궁서체" panose="02030609000101010101" pitchFamily="17" charset="-127"/>
            </a:endParaRPr>
          </a:p>
          <a:p>
            <a:r>
              <a:rPr lang="ko-KR" altLang="en-US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그렇지 않으면 </a:t>
            </a:r>
            <a:r>
              <a:rPr lang="en-US" altLang="ko-KR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0 (</a:t>
            </a:r>
            <a:r>
              <a:rPr lang="ko-KR" altLang="en-US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정상</a:t>
            </a:r>
            <a:r>
              <a:rPr lang="en-US" altLang="ko-KR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)</a:t>
            </a:r>
            <a:r>
              <a:rPr lang="ko-KR" altLang="en-US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이출력</a:t>
            </a:r>
            <a:endParaRPr lang="ko-KR" altLang="en-US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궁서체" panose="02030609000101010101" pitchFamily="17" charset="-127"/>
              <a:ea typeface="궁서체" panose="02030609000101010101" pitchFamily="17" charset="-127"/>
            </a:endParaRPr>
          </a:p>
        </p:txBody>
      </p:sp>
      <p:pic>
        <p:nvPicPr>
          <p:cNvPr id="4" name="그림 3" descr="테이블이(가) 표시된 사진&#10;&#10;자동 생성된 설명">
            <a:extLst>
              <a:ext uri="{FF2B5EF4-FFF2-40B4-BE49-F238E27FC236}">
                <a16:creationId xmlns:a16="http://schemas.microsoft.com/office/drawing/2014/main" id="{9DD20149-3F03-4A07-87A2-0A7F94357A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989" y="536993"/>
            <a:ext cx="4996212" cy="577800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8EBA113-6605-4291-A31D-0BEA2EFFB5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540000"/>
            <a:ext cx="0" cy="577800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DC925D4-A222-4AF4-B410-4AFDEE4557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8100000" flipH="1">
            <a:off x="6674373" y="402322"/>
            <a:ext cx="641183" cy="1069728"/>
            <a:chOff x="6484112" y="2967038"/>
            <a:chExt cx="641183" cy="1069728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0DBBB94E-15E5-42D1-A617-70B91FC06D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808136" y="2967038"/>
              <a:ext cx="317159" cy="932400"/>
              <a:chOff x="6808136" y="2967038"/>
              <a:chExt cx="317159" cy="932400"/>
            </a:xfrm>
          </p:grpSpPr>
          <p:sp>
            <p:nvSpPr>
              <p:cNvPr id="21" name="Freeform 68">
                <a:extLst>
                  <a:ext uri="{FF2B5EF4-FFF2-40B4-BE49-F238E27FC236}">
                    <a16:creationId xmlns:a16="http://schemas.microsoft.com/office/drawing/2014/main" id="{2C81B35A-4CE9-4440-B050-12A299FA65C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808136" y="2967038"/>
                <a:ext cx="159772" cy="710627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" name="Freeform 69">
                <a:extLst>
                  <a:ext uri="{FF2B5EF4-FFF2-40B4-BE49-F238E27FC236}">
                    <a16:creationId xmlns:a16="http://schemas.microsoft.com/office/drawing/2014/main" id="{A0D17983-4044-441A-ADBD-E035D9AE7E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967908" y="2967038"/>
                <a:ext cx="157387" cy="710627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" name="Line 70">
                <a:extLst>
                  <a:ext uri="{FF2B5EF4-FFF2-40B4-BE49-F238E27FC236}">
                    <a16:creationId xmlns:a16="http://schemas.microsoft.com/office/drawing/2014/main" id="{19F1FD06-FDAD-4A4F-BFA2-40C00615ED5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967908" y="2967038"/>
                <a:ext cx="0" cy="932400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7EFDE4C0-4728-4BFA-AB30-F128558D04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8900000" flipH="1">
              <a:off x="6484112" y="3104366"/>
              <a:ext cx="317159" cy="932400"/>
              <a:chOff x="6808136" y="2967038"/>
              <a:chExt cx="317159" cy="932400"/>
            </a:xfrm>
          </p:grpSpPr>
          <p:sp>
            <p:nvSpPr>
              <p:cNvPr id="18" name="Freeform 68">
                <a:extLst>
                  <a:ext uri="{FF2B5EF4-FFF2-40B4-BE49-F238E27FC236}">
                    <a16:creationId xmlns:a16="http://schemas.microsoft.com/office/drawing/2014/main" id="{1D506130-A061-4892-B4AB-FC514FF04A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808136" y="2967038"/>
                <a:ext cx="159772" cy="710627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" name="Freeform 69">
                <a:extLst>
                  <a:ext uri="{FF2B5EF4-FFF2-40B4-BE49-F238E27FC236}">
                    <a16:creationId xmlns:a16="http://schemas.microsoft.com/office/drawing/2014/main" id="{49AD3E33-5B3A-488D-9055-A66F489647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967908" y="2967038"/>
                <a:ext cx="157387" cy="710627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" name="Line 70">
                <a:extLst>
                  <a:ext uri="{FF2B5EF4-FFF2-40B4-BE49-F238E27FC236}">
                    <a16:creationId xmlns:a16="http://schemas.microsoft.com/office/drawing/2014/main" id="{A5CE7C61-384B-4565-8779-29E91BEF4C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967908" y="2967038"/>
                <a:ext cx="0" cy="932400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EE5DB50-1341-4A9E-A206-967EBBDE44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8900000" flipH="1">
            <a:off x="11020476" y="5368081"/>
            <a:ext cx="641183" cy="1069728"/>
            <a:chOff x="6484112" y="2967038"/>
            <a:chExt cx="641183" cy="1069728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19A84626-F20C-4555-AFAF-1A2B70D3D9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808136" y="2967038"/>
              <a:ext cx="317159" cy="932400"/>
              <a:chOff x="6808136" y="2967038"/>
              <a:chExt cx="317159" cy="932400"/>
            </a:xfrm>
          </p:grpSpPr>
          <p:sp>
            <p:nvSpPr>
              <p:cNvPr id="31" name="Freeform 68">
                <a:extLst>
                  <a:ext uri="{FF2B5EF4-FFF2-40B4-BE49-F238E27FC236}">
                    <a16:creationId xmlns:a16="http://schemas.microsoft.com/office/drawing/2014/main" id="{561A2DEB-32E0-497B-AFF5-12455326DC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808136" y="2967038"/>
                <a:ext cx="159772" cy="710627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" name="Freeform 69">
                <a:extLst>
                  <a:ext uri="{FF2B5EF4-FFF2-40B4-BE49-F238E27FC236}">
                    <a16:creationId xmlns:a16="http://schemas.microsoft.com/office/drawing/2014/main" id="{F74C0FA4-7280-478C-9F0A-5C44367405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967908" y="2967038"/>
                <a:ext cx="157387" cy="710627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" name="Line 70">
                <a:extLst>
                  <a:ext uri="{FF2B5EF4-FFF2-40B4-BE49-F238E27FC236}">
                    <a16:creationId xmlns:a16="http://schemas.microsoft.com/office/drawing/2014/main" id="{6055EE13-719B-42CB-B390-656E3D7ED4B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967908" y="2967038"/>
                <a:ext cx="0" cy="932400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0AFE4A8F-11DC-406B-81CA-1EFF5D00CE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8900000" flipH="1">
              <a:off x="6484112" y="3104366"/>
              <a:ext cx="317159" cy="932400"/>
              <a:chOff x="6808136" y="2967038"/>
              <a:chExt cx="317159" cy="932400"/>
            </a:xfrm>
          </p:grpSpPr>
          <p:sp>
            <p:nvSpPr>
              <p:cNvPr id="28" name="Freeform 68">
                <a:extLst>
                  <a:ext uri="{FF2B5EF4-FFF2-40B4-BE49-F238E27FC236}">
                    <a16:creationId xmlns:a16="http://schemas.microsoft.com/office/drawing/2014/main" id="{1220809B-3187-4A4E-B1B4-931C71836CC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808136" y="2967038"/>
                <a:ext cx="159772" cy="710627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" name="Freeform 69">
                <a:extLst>
                  <a:ext uri="{FF2B5EF4-FFF2-40B4-BE49-F238E27FC236}">
                    <a16:creationId xmlns:a16="http://schemas.microsoft.com/office/drawing/2014/main" id="{FA8BADC2-4522-4CCB-B068-9C3AC1F1EF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967908" y="2967038"/>
                <a:ext cx="157387" cy="710627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" name="Line 70">
                <a:extLst>
                  <a:ext uri="{FF2B5EF4-FFF2-40B4-BE49-F238E27FC236}">
                    <a16:creationId xmlns:a16="http://schemas.microsoft.com/office/drawing/2014/main" id="{8507DFE2-C18B-40C2-A945-EFDD0D8EC9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967908" y="2967038"/>
                <a:ext cx="0" cy="932400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387792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72C53508-B3F0-4B95-A7BB-3FB94033C4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19E6C7A1-4C51-4A7E-A1F9-15326CDC73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94391" y="4981054"/>
            <a:ext cx="4060800" cy="2049502"/>
          </a:xfrm>
        </p:spPr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D6A2D89-5CBB-4F56-97AA-C8A4D993A5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13600" y="871741"/>
            <a:ext cx="4060800" cy="4768399"/>
          </a:xfrm>
        </p:spPr>
        <p:txBody>
          <a:bodyPr>
            <a:normAutofit/>
          </a:bodyPr>
          <a:lstStyle/>
          <a:p>
            <a:r>
              <a:rPr lang="ko-KR" altLang="en-US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훈련데이터 </a:t>
            </a:r>
            <a:r>
              <a:rPr lang="en-US" altLang="ko-KR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(70%)</a:t>
            </a:r>
          </a:p>
          <a:p>
            <a:endParaRPr lang="en-US" altLang="ko-KR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궁서체" panose="02030609000101010101" pitchFamily="17" charset="-127"/>
              <a:ea typeface="궁서체" panose="02030609000101010101" pitchFamily="17" charset="-127"/>
            </a:endParaRPr>
          </a:p>
          <a:p>
            <a:r>
              <a:rPr lang="ko-KR" altLang="en-US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검증데이터 </a:t>
            </a:r>
            <a:r>
              <a:rPr lang="en-US" altLang="ko-KR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(30%)</a:t>
            </a:r>
            <a:endParaRPr lang="ko-KR" altLang="en-US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궁서체" panose="02030609000101010101" pitchFamily="17" charset="-127"/>
              <a:ea typeface="궁서체" panose="02030609000101010101" pitchFamily="17" charset="-127"/>
            </a:endParaRPr>
          </a:p>
        </p:txBody>
      </p:sp>
      <p:pic>
        <p:nvPicPr>
          <p:cNvPr id="4" name="그림 3" descr="테이블이(가) 표시된 사진&#10;&#10;자동 생성된 설명">
            <a:extLst>
              <a:ext uri="{FF2B5EF4-FFF2-40B4-BE49-F238E27FC236}">
                <a16:creationId xmlns:a16="http://schemas.microsoft.com/office/drawing/2014/main" id="{35AF7121-5370-43BB-ABB0-7CF614711A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548" y="536993"/>
            <a:ext cx="4996212" cy="5716928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8EBA113-6605-4291-A31D-0BEA2EFFB5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540000"/>
            <a:ext cx="0" cy="577800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DC925D4-A222-4AF4-B410-4AFDEE4557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8100000" flipH="1">
            <a:off x="6674373" y="402322"/>
            <a:ext cx="641183" cy="1069728"/>
            <a:chOff x="6484112" y="2967038"/>
            <a:chExt cx="641183" cy="1069728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0DBBB94E-15E5-42D1-A617-70B91FC06D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808136" y="2967038"/>
              <a:ext cx="317159" cy="932400"/>
              <a:chOff x="6808136" y="2967038"/>
              <a:chExt cx="317159" cy="932400"/>
            </a:xfrm>
          </p:grpSpPr>
          <p:sp>
            <p:nvSpPr>
              <p:cNvPr id="21" name="Freeform 68">
                <a:extLst>
                  <a:ext uri="{FF2B5EF4-FFF2-40B4-BE49-F238E27FC236}">
                    <a16:creationId xmlns:a16="http://schemas.microsoft.com/office/drawing/2014/main" id="{2C81B35A-4CE9-4440-B050-12A299FA65C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808136" y="2967038"/>
                <a:ext cx="159772" cy="710627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" name="Freeform 69">
                <a:extLst>
                  <a:ext uri="{FF2B5EF4-FFF2-40B4-BE49-F238E27FC236}">
                    <a16:creationId xmlns:a16="http://schemas.microsoft.com/office/drawing/2014/main" id="{A0D17983-4044-441A-ADBD-E035D9AE7E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967908" y="2967038"/>
                <a:ext cx="157387" cy="710627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" name="Line 70">
                <a:extLst>
                  <a:ext uri="{FF2B5EF4-FFF2-40B4-BE49-F238E27FC236}">
                    <a16:creationId xmlns:a16="http://schemas.microsoft.com/office/drawing/2014/main" id="{19F1FD06-FDAD-4A4F-BFA2-40C00615ED5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967908" y="2967038"/>
                <a:ext cx="0" cy="932400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7EFDE4C0-4728-4BFA-AB30-F128558D04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8900000" flipH="1">
              <a:off x="6484112" y="3104366"/>
              <a:ext cx="317159" cy="932400"/>
              <a:chOff x="6808136" y="2967038"/>
              <a:chExt cx="317159" cy="932400"/>
            </a:xfrm>
          </p:grpSpPr>
          <p:sp>
            <p:nvSpPr>
              <p:cNvPr id="18" name="Freeform 68">
                <a:extLst>
                  <a:ext uri="{FF2B5EF4-FFF2-40B4-BE49-F238E27FC236}">
                    <a16:creationId xmlns:a16="http://schemas.microsoft.com/office/drawing/2014/main" id="{1D506130-A061-4892-B4AB-FC514FF04A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808136" y="2967038"/>
                <a:ext cx="159772" cy="710627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" name="Freeform 69">
                <a:extLst>
                  <a:ext uri="{FF2B5EF4-FFF2-40B4-BE49-F238E27FC236}">
                    <a16:creationId xmlns:a16="http://schemas.microsoft.com/office/drawing/2014/main" id="{49AD3E33-5B3A-488D-9055-A66F489647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967908" y="2967038"/>
                <a:ext cx="157387" cy="710627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" name="Line 70">
                <a:extLst>
                  <a:ext uri="{FF2B5EF4-FFF2-40B4-BE49-F238E27FC236}">
                    <a16:creationId xmlns:a16="http://schemas.microsoft.com/office/drawing/2014/main" id="{A5CE7C61-384B-4565-8779-29E91BEF4C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967908" y="2967038"/>
                <a:ext cx="0" cy="932400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EE5DB50-1341-4A9E-A206-967EBBDE44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8900000" flipH="1">
            <a:off x="11020476" y="5368081"/>
            <a:ext cx="641183" cy="1069728"/>
            <a:chOff x="6484112" y="2967038"/>
            <a:chExt cx="641183" cy="1069728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19A84626-F20C-4555-AFAF-1A2B70D3D9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808136" y="2967038"/>
              <a:ext cx="317159" cy="932400"/>
              <a:chOff x="6808136" y="2967038"/>
              <a:chExt cx="317159" cy="932400"/>
            </a:xfrm>
          </p:grpSpPr>
          <p:sp>
            <p:nvSpPr>
              <p:cNvPr id="31" name="Freeform 68">
                <a:extLst>
                  <a:ext uri="{FF2B5EF4-FFF2-40B4-BE49-F238E27FC236}">
                    <a16:creationId xmlns:a16="http://schemas.microsoft.com/office/drawing/2014/main" id="{561A2DEB-32E0-497B-AFF5-12455326DC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808136" y="2967038"/>
                <a:ext cx="159772" cy="710627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" name="Freeform 69">
                <a:extLst>
                  <a:ext uri="{FF2B5EF4-FFF2-40B4-BE49-F238E27FC236}">
                    <a16:creationId xmlns:a16="http://schemas.microsoft.com/office/drawing/2014/main" id="{F74C0FA4-7280-478C-9F0A-5C44367405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967908" y="2967038"/>
                <a:ext cx="157387" cy="710627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" name="Line 70">
                <a:extLst>
                  <a:ext uri="{FF2B5EF4-FFF2-40B4-BE49-F238E27FC236}">
                    <a16:creationId xmlns:a16="http://schemas.microsoft.com/office/drawing/2014/main" id="{6055EE13-719B-42CB-B390-656E3D7ED4B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967908" y="2967038"/>
                <a:ext cx="0" cy="932400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0AFE4A8F-11DC-406B-81CA-1EFF5D00CE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8900000" flipH="1">
              <a:off x="6484112" y="3104366"/>
              <a:ext cx="317159" cy="932400"/>
              <a:chOff x="6808136" y="2967038"/>
              <a:chExt cx="317159" cy="932400"/>
            </a:xfrm>
          </p:grpSpPr>
          <p:sp>
            <p:nvSpPr>
              <p:cNvPr id="28" name="Freeform 68">
                <a:extLst>
                  <a:ext uri="{FF2B5EF4-FFF2-40B4-BE49-F238E27FC236}">
                    <a16:creationId xmlns:a16="http://schemas.microsoft.com/office/drawing/2014/main" id="{1220809B-3187-4A4E-B1B4-931C71836CC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808136" y="2967038"/>
                <a:ext cx="159772" cy="710627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" name="Freeform 69">
                <a:extLst>
                  <a:ext uri="{FF2B5EF4-FFF2-40B4-BE49-F238E27FC236}">
                    <a16:creationId xmlns:a16="http://schemas.microsoft.com/office/drawing/2014/main" id="{FA8BADC2-4522-4CCB-B068-9C3AC1F1EF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967908" y="2967038"/>
                <a:ext cx="157387" cy="710627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" name="Line 70">
                <a:extLst>
                  <a:ext uri="{FF2B5EF4-FFF2-40B4-BE49-F238E27FC236}">
                    <a16:creationId xmlns:a16="http://schemas.microsoft.com/office/drawing/2014/main" id="{8507DFE2-C18B-40C2-A945-EFDD0D8EC9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967908" y="2967038"/>
                <a:ext cx="0" cy="932400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29999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3" name="Rectangle 10">
            <a:extLst>
              <a:ext uri="{FF2B5EF4-FFF2-40B4-BE49-F238E27FC236}">
                <a16:creationId xmlns:a16="http://schemas.microsoft.com/office/drawing/2014/main" id="{0FA27539-4286-4FA8-9DA6-7CF237447C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19E6C7A1-4C51-4A7E-A1F9-15326CDC73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 flipV="1">
            <a:off x="6433458" y="-1616528"/>
            <a:ext cx="4078800" cy="132443"/>
          </a:xfrm>
        </p:spPr>
        <p:txBody>
          <a:bodyPr>
            <a:normAutofit fontScale="90000"/>
          </a:bodyPr>
          <a:lstStyle/>
          <a:p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D6A2D89-5CBB-4F56-97AA-C8A4D993A5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22541" y="1224643"/>
            <a:ext cx="5960602" cy="4544332"/>
          </a:xfrm>
        </p:spPr>
        <p:txBody>
          <a:bodyPr>
            <a:normAutofit fontScale="62500" lnSpcReduction="20000"/>
          </a:bodyPr>
          <a:lstStyle/>
          <a:p>
            <a:r>
              <a:rPr lang="en-US" altLang="ko-KR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Library(e1071) : </a:t>
            </a:r>
            <a:r>
              <a:rPr lang="en-US" altLang="ko-KR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svm</a:t>
            </a:r>
            <a:r>
              <a:rPr lang="en-US" altLang="ko-KR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 </a:t>
            </a:r>
            <a:r>
              <a:rPr lang="ko-KR" altLang="en-US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분석 패키지</a:t>
            </a:r>
            <a:endParaRPr lang="en-US" altLang="ko-KR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궁서체" panose="02030609000101010101" pitchFamily="17" charset="-127"/>
              <a:ea typeface="궁서체" panose="02030609000101010101" pitchFamily="17" charset="-127"/>
            </a:endParaRPr>
          </a:p>
          <a:p>
            <a:endParaRPr lang="en-US" altLang="ko-KR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궁서체" panose="02030609000101010101" pitchFamily="17" charset="-127"/>
              <a:ea typeface="궁서체" panose="02030609000101010101" pitchFamily="17" charset="-127"/>
            </a:endParaRPr>
          </a:p>
          <a:p>
            <a:endParaRPr lang="en-US" altLang="ko-KR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궁서체" panose="02030609000101010101" pitchFamily="17" charset="-127"/>
              <a:ea typeface="궁서체" panose="02030609000101010101" pitchFamily="17" charset="-127"/>
            </a:endParaRPr>
          </a:p>
          <a:p>
            <a:r>
              <a:rPr lang="en-US" altLang="ko-KR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Tune.svm</a:t>
            </a:r>
            <a:r>
              <a:rPr lang="en-US" altLang="ko-KR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 </a:t>
            </a:r>
            <a:r>
              <a:rPr lang="ko-KR" altLang="en-US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함수를 이용하여 </a:t>
            </a:r>
            <a:r>
              <a:rPr lang="en-US" altLang="ko-KR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gamma , cost </a:t>
            </a:r>
            <a:r>
              <a:rPr lang="ko-KR" altLang="en-US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두개의 주요 파라미터의 </a:t>
            </a:r>
            <a:r>
              <a:rPr lang="ko-KR" altLang="en-US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최적값을</a:t>
            </a:r>
            <a:r>
              <a:rPr lang="ko-KR" altLang="en-US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 구함</a:t>
            </a:r>
            <a:endParaRPr lang="en-US" altLang="ko-KR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궁서체" panose="02030609000101010101" pitchFamily="17" charset="-127"/>
              <a:ea typeface="궁서체" panose="02030609000101010101" pitchFamily="17" charset="-127"/>
            </a:endParaRPr>
          </a:p>
          <a:p>
            <a:endParaRPr lang="en-US" altLang="ko-KR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궁서체" panose="02030609000101010101" pitchFamily="17" charset="-127"/>
              <a:ea typeface="궁서체" panose="02030609000101010101" pitchFamily="17" charset="-127"/>
            </a:endParaRPr>
          </a:p>
          <a:p>
            <a:r>
              <a:rPr lang="en-US" altLang="ko-KR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Gamma</a:t>
            </a:r>
            <a:r>
              <a:rPr lang="ko-KR" altLang="en-US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 </a:t>
            </a:r>
            <a:r>
              <a:rPr lang="en-US" altLang="ko-KR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:</a:t>
            </a:r>
            <a:r>
              <a:rPr lang="ko-KR" altLang="en-US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 초평면의 기울기</a:t>
            </a:r>
            <a:endParaRPr lang="en-US" altLang="ko-KR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궁서체" panose="02030609000101010101" pitchFamily="17" charset="-127"/>
              <a:ea typeface="궁서체" panose="02030609000101010101" pitchFamily="17" charset="-127"/>
            </a:endParaRPr>
          </a:p>
          <a:p>
            <a:r>
              <a:rPr lang="en-US" altLang="ko-KR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Cost : </a:t>
            </a:r>
            <a:r>
              <a:rPr lang="ko-KR" altLang="en-US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과적합에 따른 비용</a:t>
            </a:r>
            <a:endParaRPr lang="en-US" altLang="ko-KR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궁서체" panose="02030609000101010101" pitchFamily="17" charset="-127"/>
              <a:ea typeface="궁서체" panose="02030609000101010101" pitchFamily="17" charset="-127"/>
            </a:endParaRPr>
          </a:p>
          <a:p>
            <a:r>
              <a:rPr lang="ko-KR" altLang="en-US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과적합</a:t>
            </a:r>
            <a:r>
              <a:rPr lang="ko-KR" altLang="en-US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 될수록 </a:t>
            </a:r>
            <a:r>
              <a:rPr lang="en-US" altLang="ko-KR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cost</a:t>
            </a:r>
            <a:r>
              <a:rPr lang="ko-KR" altLang="en-US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가 상승 </a:t>
            </a:r>
            <a:endParaRPr lang="en-US" altLang="ko-KR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궁서체" panose="02030609000101010101" pitchFamily="17" charset="-127"/>
              <a:ea typeface="궁서체" panose="02030609000101010101" pitchFamily="17" charset="-127"/>
            </a:endParaRPr>
          </a:p>
          <a:p>
            <a:endParaRPr lang="en-US" altLang="ko-KR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궁서체" panose="02030609000101010101" pitchFamily="17" charset="-127"/>
              <a:ea typeface="궁서체" panose="02030609000101010101" pitchFamily="17" charset="-127"/>
            </a:endParaRPr>
          </a:p>
          <a:p>
            <a:r>
              <a:rPr lang="ko-KR" altLang="en-US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주어진 범위 내에서 </a:t>
            </a:r>
            <a:r>
              <a:rPr lang="en-US" altLang="ko-KR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gamma , cost</a:t>
            </a:r>
            <a:r>
              <a:rPr lang="ko-KR" altLang="en-US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의 </a:t>
            </a:r>
            <a:r>
              <a:rPr lang="ko-KR" altLang="en-US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최적값을</a:t>
            </a:r>
            <a:r>
              <a:rPr lang="ko-KR" altLang="en-US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 </a:t>
            </a:r>
            <a:r>
              <a:rPr lang="ko-KR" altLang="en-US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찾아줌</a:t>
            </a:r>
            <a:endParaRPr lang="en-US" altLang="ko-KR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궁서체" panose="02030609000101010101" pitchFamily="17" charset="-127"/>
              <a:ea typeface="궁서체" panose="02030609000101010101" pitchFamily="17" charset="-127"/>
            </a:endParaRPr>
          </a:p>
          <a:p>
            <a:r>
              <a:rPr lang="ko-KR" altLang="en-US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여기서는 </a:t>
            </a:r>
            <a:r>
              <a:rPr lang="en-US" altLang="ko-KR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gamma :! , cost :16 </a:t>
            </a:r>
            <a:r>
              <a:rPr lang="ko-KR" altLang="en-US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이다</a:t>
            </a:r>
            <a:endParaRPr lang="en-US" altLang="ko-KR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궁서체" panose="02030609000101010101" pitchFamily="17" charset="-127"/>
              <a:ea typeface="궁서체" panose="02030609000101010101" pitchFamily="17" charset="-127"/>
            </a:endParaRPr>
          </a:p>
          <a:p>
            <a:endParaRPr lang="ko-KR" altLang="en-US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궁서체" panose="02030609000101010101" pitchFamily="17" charset="-127"/>
              <a:ea typeface="궁서체" panose="02030609000101010101" pitchFamily="17" charset="-127"/>
            </a:endParaRPr>
          </a:p>
        </p:txBody>
      </p:sp>
      <p:sp>
        <p:nvSpPr>
          <p:cNvPr id="54" name="Rectangle 12">
            <a:extLst>
              <a:ext uri="{FF2B5EF4-FFF2-40B4-BE49-F238E27FC236}">
                <a16:creationId xmlns:a16="http://schemas.microsoft.com/office/drawing/2014/main" id="{558CBFC2-B76A-4B2C-BC79-1EADF5EE44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alpha val="20000"/>
                </a:schemeClr>
              </a:solidFill>
            </a:endParaRP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69B6328B-8720-4B72-98CA-C1C6552729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328" y="2196451"/>
            <a:ext cx="4999885" cy="2462443"/>
          </a:xfrm>
          <a:prstGeom prst="rect">
            <a:avLst/>
          </a:prstGeom>
        </p:spPr>
      </p:pic>
      <p:cxnSp>
        <p:nvCxnSpPr>
          <p:cNvPr id="55" name="Straight Connector 14">
            <a:extLst>
              <a:ext uri="{FF2B5EF4-FFF2-40B4-BE49-F238E27FC236}">
                <a16:creationId xmlns:a16="http://schemas.microsoft.com/office/drawing/2014/main" id="{C5E74535-9C0E-4211-B088-610AD56262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881769" y="3690871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97820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FA27539-4286-4FA8-9DA6-7CF237447C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19E6C7A1-4C51-4A7E-A1F9-15326CDC73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 flipV="1">
            <a:off x="7104600" y="-2296577"/>
            <a:ext cx="4078800" cy="1757734"/>
          </a:xfrm>
        </p:spPr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D6A2D89-5CBB-4F56-97AA-C8A4D993A5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12369" y="571500"/>
            <a:ext cx="4078800" cy="5197475"/>
          </a:xfrm>
        </p:spPr>
        <p:txBody>
          <a:bodyPr>
            <a:normAutofit/>
          </a:bodyPr>
          <a:lstStyle/>
          <a:p>
            <a:endParaRPr lang="en-US" altLang="ko-KR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궁서체" panose="02030609000101010101" pitchFamily="17" charset="-127"/>
              <a:ea typeface="궁서체" panose="02030609000101010101" pitchFamily="17" charset="-127"/>
            </a:endParaRPr>
          </a:p>
          <a:p>
            <a:endParaRPr lang="en-US" altLang="ko-KR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궁서체" panose="02030609000101010101" pitchFamily="17" charset="-127"/>
              <a:ea typeface="궁서체" panose="02030609000101010101" pitchFamily="17" charset="-127"/>
            </a:endParaRPr>
          </a:p>
          <a:p>
            <a:endParaRPr lang="en-US" altLang="ko-KR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궁서체" panose="02030609000101010101" pitchFamily="17" charset="-127"/>
              <a:ea typeface="궁서체" panose="02030609000101010101" pitchFamily="17" charset="-127"/>
            </a:endParaRPr>
          </a:p>
          <a:p>
            <a:endParaRPr lang="en-US" altLang="ko-KR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궁서체" panose="02030609000101010101" pitchFamily="17" charset="-127"/>
              <a:ea typeface="궁서체" panose="02030609000101010101" pitchFamily="17" charset="-127"/>
            </a:endParaRPr>
          </a:p>
          <a:p>
            <a:r>
              <a:rPr lang="ko-KR" altLang="en-US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훈련데이터로 모델 생성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58CBFC2-B76A-4B2C-BC79-1EADF5EE44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alpha val="20000"/>
                </a:schemeClr>
              </a:solidFill>
            </a:endParaRP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474AE96D-3EB9-4A71-A414-6934B70E65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328" y="1965206"/>
            <a:ext cx="4999885" cy="2924932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5E74535-9C0E-4211-B088-610AD56262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881769" y="3690871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64328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FA27539-4286-4FA8-9DA6-7CF237447C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19E6C7A1-4C51-4A7E-A1F9-15326CDC73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12369" y="-4606909"/>
            <a:ext cx="4078800" cy="2138400"/>
          </a:xfrm>
        </p:spPr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D6A2D89-5CBB-4F56-97AA-C8A4D993A5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12369" y="2327564"/>
            <a:ext cx="4078800" cy="2056336"/>
          </a:xfrm>
        </p:spPr>
        <p:txBody>
          <a:bodyPr>
            <a:normAutofit fontScale="62500" lnSpcReduction="20000"/>
          </a:bodyPr>
          <a:lstStyle/>
          <a:p>
            <a:r>
              <a:rPr lang="ko-KR" altLang="en-US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검정데이터로 </a:t>
            </a:r>
            <a:r>
              <a:rPr lang="ko-KR" altLang="en-US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예측값</a:t>
            </a:r>
            <a:r>
              <a:rPr lang="ko-KR" altLang="en-US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 및 정확도 구하기</a:t>
            </a:r>
            <a:endParaRPr lang="en-US" altLang="ko-KR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궁서체" panose="02030609000101010101" pitchFamily="17" charset="-127"/>
              <a:ea typeface="궁서체" panose="02030609000101010101" pitchFamily="17" charset="-127"/>
            </a:endParaRPr>
          </a:p>
          <a:p>
            <a:endParaRPr lang="en-US" altLang="ko-KR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궁서체" panose="02030609000101010101" pitchFamily="17" charset="-127"/>
              <a:ea typeface="궁서체" panose="02030609000101010101" pitchFamily="17" charset="-127"/>
            </a:endParaRPr>
          </a:p>
          <a:p>
            <a:endParaRPr lang="en-US" altLang="ko-KR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궁서체" panose="02030609000101010101" pitchFamily="17" charset="-127"/>
              <a:ea typeface="궁서체" panose="02030609000101010101" pitchFamily="17" charset="-127"/>
            </a:endParaRPr>
          </a:p>
          <a:p>
            <a:endParaRPr lang="en-US" altLang="ko-KR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궁서체" panose="02030609000101010101" pitchFamily="17" charset="-127"/>
              <a:ea typeface="궁서체" panose="02030609000101010101" pitchFamily="17" charset="-127"/>
            </a:endParaRPr>
          </a:p>
          <a:p>
            <a:r>
              <a:rPr lang="en-US" altLang="ko-KR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96%</a:t>
            </a:r>
            <a:r>
              <a:rPr lang="ko-KR" altLang="en-US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 정확도를 가짐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58CBFC2-B76A-4B2C-BC79-1EADF5EE44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alpha val="20000"/>
                </a:schemeClr>
              </a:solidFill>
            </a:endParaRP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300A0660-1A31-4E19-A410-F29683CFDC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328" y="1773382"/>
            <a:ext cx="4999885" cy="2610518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5E74535-9C0E-4211-B088-610AD56262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881769" y="3690871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63464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FA27539-4286-4FA8-9DA6-7CF237447C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19E6C7A1-4C51-4A7E-A1F9-15326CDC73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74513" y="1089025"/>
            <a:ext cx="4873443" cy="704472"/>
          </a:xfrm>
        </p:spPr>
        <p:txBody>
          <a:bodyPr>
            <a:normAutofit fontScale="90000"/>
          </a:bodyPr>
          <a:lstStyle/>
          <a:p>
            <a:r>
              <a:rPr lang="ko-KR" altLang="en-US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두번째 모델 생성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D6A2D89-5CBB-4F56-97AA-C8A4D993A5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30471" y="3690871"/>
            <a:ext cx="5961529" cy="2078104"/>
          </a:xfrm>
        </p:spPr>
        <p:txBody>
          <a:bodyPr>
            <a:normAutofit/>
          </a:bodyPr>
          <a:lstStyle/>
          <a:p>
            <a:r>
              <a:rPr lang="en-US" altLang="ko-KR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91%</a:t>
            </a:r>
            <a:r>
              <a:rPr lang="ko-KR" altLang="en-US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의 성능을 보임 </a:t>
            </a:r>
            <a:endParaRPr lang="en-US" altLang="ko-KR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궁서체" panose="02030609000101010101" pitchFamily="17" charset="-127"/>
              <a:ea typeface="궁서체" panose="02030609000101010101" pitchFamily="17" charset="-127"/>
            </a:endParaRPr>
          </a:p>
          <a:p>
            <a:endParaRPr lang="en-US" altLang="ko-KR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궁서체" panose="02030609000101010101" pitchFamily="17" charset="-127"/>
              <a:ea typeface="궁서체" panose="02030609000101010101" pitchFamily="17" charset="-127"/>
            </a:endParaRPr>
          </a:p>
          <a:p>
            <a:r>
              <a:rPr lang="ko-KR" altLang="en-US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성능이 더 떨어진 것을 확인 할 수 있다</a:t>
            </a:r>
            <a:r>
              <a:rPr lang="en-US" altLang="ko-KR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.</a:t>
            </a:r>
            <a:endParaRPr lang="ko-KR" altLang="en-US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궁서체" panose="02030609000101010101" pitchFamily="17" charset="-127"/>
              <a:ea typeface="궁서체" panose="02030609000101010101" pitchFamily="17" charset="-127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58CBFC2-B76A-4B2C-BC79-1EADF5EE44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alpha val="20000"/>
                </a:schemeClr>
              </a:solidFill>
            </a:endParaRP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75FCFCC8-747C-4E73-A4DA-E8BC51A4E7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328" y="1967345"/>
            <a:ext cx="4999885" cy="2279058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5E74535-9C0E-4211-B088-610AD56262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881769" y="3690871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40688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FA27539-4286-4FA8-9DA6-7CF237447C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19E6C7A1-4C51-4A7E-A1F9-15326CDC73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36890" y="658761"/>
            <a:ext cx="5614219" cy="1077775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세번째 모델 생성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D6A2D89-5CBB-4F56-97AA-C8A4D993A5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57328" y="4113213"/>
            <a:ext cx="5200375" cy="1655762"/>
          </a:xfrm>
        </p:spPr>
        <p:txBody>
          <a:bodyPr>
            <a:normAutofit lnSpcReduction="10000"/>
          </a:bodyPr>
          <a:lstStyle/>
          <a:p>
            <a:r>
              <a:rPr lang="ko-KR" altLang="en-US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약 </a:t>
            </a:r>
            <a:r>
              <a:rPr lang="en-US" altLang="ko-KR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91%</a:t>
            </a:r>
            <a:r>
              <a:rPr lang="ko-KR" altLang="en-US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의 성능을 보임</a:t>
            </a:r>
            <a:endParaRPr lang="en-US" altLang="ko-KR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궁서체" panose="02030609000101010101" pitchFamily="17" charset="-127"/>
              <a:ea typeface="궁서체" panose="02030609000101010101" pitchFamily="17" charset="-127"/>
            </a:endParaRPr>
          </a:p>
          <a:p>
            <a:endParaRPr lang="en-US" altLang="ko-KR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궁서체" panose="02030609000101010101" pitchFamily="17" charset="-127"/>
              <a:ea typeface="궁서체" panose="02030609000101010101" pitchFamily="17" charset="-127"/>
            </a:endParaRPr>
          </a:p>
          <a:p>
            <a:r>
              <a:rPr lang="ko-KR" altLang="en-US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세 모델 중 성능이 제일 안 좋음</a:t>
            </a:r>
            <a:endParaRPr lang="en-US" altLang="ko-KR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궁서체" panose="02030609000101010101" pitchFamily="17" charset="-127"/>
              <a:ea typeface="궁서체" panose="02030609000101010101" pitchFamily="17" charset="-127"/>
            </a:endParaRPr>
          </a:p>
          <a:p>
            <a:endParaRPr lang="en-US" altLang="ko-KR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궁서체" panose="02030609000101010101" pitchFamily="17" charset="-127"/>
              <a:ea typeface="궁서체" panose="02030609000101010101" pitchFamily="17" charset="-127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58CBFC2-B76A-4B2C-BC79-1EADF5EE44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alpha val="20000"/>
                </a:schemeClr>
              </a:solidFill>
            </a:endParaRP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BF695B16-DBF7-4EA4-8D49-0338D94791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328" y="2621441"/>
            <a:ext cx="4999885" cy="1612462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5E74535-9C0E-4211-B088-610AD56262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881769" y="3690871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76673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5D6A2D89-5CBB-4F56-97AA-C8A4D993A5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10587" y="2865149"/>
            <a:ext cx="4871813" cy="1127702"/>
          </a:xfrm>
        </p:spPr>
        <p:txBody>
          <a:bodyPr>
            <a:normAutofit/>
          </a:bodyPr>
          <a:lstStyle/>
          <a:p>
            <a:pPr algn="r"/>
            <a:r>
              <a:rPr lang="ko-KR" altLang="en-US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모델 </a:t>
            </a:r>
            <a:r>
              <a:rPr lang="en-US" altLang="ko-KR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2</a:t>
            </a:r>
            <a:r>
              <a:rPr lang="ko-KR" altLang="en-US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를 이용하여 </a:t>
            </a:r>
            <a:r>
              <a:rPr lang="en-US" altLang="ko-KR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AUC </a:t>
            </a:r>
            <a:r>
              <a:rPr lang="ko-KR" altLang="en-US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 구하기</a:t>
            </a:r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19E6C7A1-4C51-4A7E-A1F9-15326CDC73B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C1FCA0B-122E-423B-B8A9-A5F8CD3602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909288"/>
            <a:ext cx="5250873" cy="3507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661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72C53508-B3F0-4B95-A7BB-3FB94033C4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19E6C7A1-4C51-4A7E-A1F9-15326CDC73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13600" y="1311279"/>
            <a:ext cx="4060800" cy="2049502"/>
          </a:xfrm>
        </p:spPr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D6A2D89-5CBB-4F56-97AA-C8A4D993A5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66114" y="1847717"/>
            <a:ext cx="4708286" cy="3299006"/>
          </a:xfrm>
        </p:spPr>
        <p:txBody>
          <a:bodyPr>
            <a:normAutofit/>
          </a:bodyPr>
          <a:lstStyle/>
          <a:p>
            <a:r>
              <a:rPr lang="ko-KR" altLang="en-US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어떤 모델로 데이터의 각 행에 대하여 예측한결과가 다음과 같다 하자</a:t>
            </a:r>
            <a:r>
              <a:rPr lang="en-US" altLang="ko-KR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.</a:t>
            </a:r>
          </a:p>
          <a:p>
            <a:endParaRPr lang="en-US" altLang="ko-KR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궁서체" panose="02030609000101010101" pitchFamily="17" charset="-127"/>
              <a:ea typeface="궁서체" panose="02030609000101010101" pitchFamily="17" charset="-127"/>
            </a:endParaRPr>
          </a:p>
          <a:p>
            <a:r>
              <a:rPr lang="ko-KR" altLang="en-US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어느 정도가 되었을 때 </a:t>
            </a:r>
            <a:r>
              <a:rPr lang="en-US" altLang="ko-KR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Y</a:t>
            </a:r>
            <a:r>
              <a:rPr lang="ko-KR" altLang="en-US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가 될지 기준을 정해보자</a:t>
            </a:r>
            <a:r>
              <a:rPr lang="en-US" altLang="ko-KR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.</a:t>
            </a:r>
            <a:endParaRPr lang="ko-KR" altLang="en-US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궁서체" panose="02030609000101010101" pitchFamily="17" charset="-127"/>
              <a:ea typeface="궁서체" panose="02030609000101010101" pitchFamily="17" charset="-127"/>
            </a:endParaRPr>
          </a:p>
        </p:txBody>
      </p:sp>
      <p:pic>
        <p:nvPicPr>
          <p:cNvPr id="8" name="그림 7" descr="테이블이(가) 표시된 사진&#10;&#10;자동 생성된 설명">
            <a:extLst>
              <a:ext uri="{FF2B5EF4-FFF2-40B4-BE49-F238E27FC236}">
                <a16:creationId xmlns:a16="http://schemas.microsoft.com/office/drawing/2014/main" id="{ED3D3906-B388-4E62-9C4E-DC09D8ECC7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989" y="536993"/>
            <a:ext cx="4996212" cy="5778000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8EBA113-6605-4291-A31D-0BEA2EFFB5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540000"/>
            <a:ext cx="0" cy="577800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DC925D4-A222-4AF4-B410-4AFDEE4557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8100000" flipH="1">
            <a:off x="6674373" y="402322"/>
            <a:ext cx="641183" cy="1069728"/>
            <a:chOff x="6484112" y="2967038"/>
            <a:chExt cx="641183" cy="1069728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0DBBB94E-15E5-42D1-A617-70B91FC06D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808136" y="2967038"/>
              <a:ext cx="317159" cy="932400"/>
              <a:chOff x="6808136" y="2967038"/>
              <a:chExt cx="317159" cy="932400"/>
            </a:xfrm>
          </p:grpSpPr>
          <p:sp>
            <p:nvSpPr>
              <p:cNvPr id="23" name="Freeform 68">
                <a:extLst>
                  <a:ext uri="{FF2B5EF4-FFF2-40B4-BE49-F238E27FC236}">
                    <a16:creationId xmlns:a16="http://schemas.microsoft.com/office/drawing/2014/main" id="{2C81B35A-4CE9-4440-B050-12A299FA65C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808136" y="2967038"/>
                <a:ext cx="159772" cy="710627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" name="Freeform 69">
                <a:extLst>
                  <a:ext uri="{FF2B5EF4-FFF2-40B4-BE49-F238E27FC236}">
                    <a16:creationId xmlns:a16="http://schemas.microsoft.com/office/drawing/2014/main" id="{A0D17983-4044-441A-ADBD-E035D9AE7E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967908" y="2967038"/>
                <a:ext cx="157387" cy="710627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" name="Line 70">
                <a:extLst>
                  <a:ext uri="{FF2B5EF4-FFF2-40B4-BE49-F238E27FC236}">
                    <a16:creationId xmlns:a16="http://schemas.microsoft.com/office/drawing/2014/main" id="{19F1FD06-FDAD-4A4F-BFA2-40C00615ED5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967908" y="2967038"/>
                <a:ext cx="0" cy="932400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7EFDE4C0-4728-4BFA-AB30-F128558D04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8900000" flipH="1">
              <a:off x="6484112" y="3104366"/>
              <a:ext cx="317159" cy="932400"/>
              <a:chOff x="6808136" y="2967038"/>
              <a:chExt cx="317159" cy="932400"/>
            </a:xfrm>
          </p:grpSpPr>
          <p:sp>
            <p:nvSpPr>
              <p:cNvPr id="20" name="Freeform 68">
                <a:extLst>
                  <a:ext uri="{FF2B5EF4-FFF2-40B4-BE49-F238E27FC236}">
                    <a16:creationId xmlns:a16="http://schemas.microsoft.com/office/drawing/2014/main" id="{1D506130-A061-4892-B4AB-FC514FF04A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808136" y="2967038"/>
                <a:ext cx="159772" cy="710627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Freeform 69">
                <a:extLst>
                  <a:ext uri="{FF2B5EF4-FFF2-40B4-BE49-F238E27FC236}">
                    <a16:creationId xmlns:a16="http://schemas.microsoft.com/office/drawing/2014/main" id="{49AD3E33-5B3A-488D-9055-A66F489647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967908" y="2967038"/>
                <a:ext cx="157387" cy="710627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" name="Line 70">
                <a:extLst>
                  <a:ext uri="{FF2B5EF4-FFF2-40B4-BE49-F238E27FC236}">
                    <a16:creationId xmlns:a16="http://schemas.microsoft.com/office/drawing/2014/main" id="{A5CE7C61-384B-4565-8779-29E91BEF4C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967908" y="2967038"/>
                <a:ext cx="0" cy="932400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EE5DB50-1341-4A9E-A206-967EBBDE44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8900000" flipH="1">
            <a:off x="11020476" y="5368081"/>
            <a:ext cx="641183" cy="1069728"/>
            <a:chOff x="6484112" y="2967038"/>
            <a:chExt cx="641183" cy="1069728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19A84626-F20C-4555-AFAF-1A2B70D3D9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808136" y="2967038"/>
              <a:ext cx="317159" cy="932400"/>
              <a:chOff x="6808136" y="2967038"/>
              <a:chExt cx="317159" cy="932400"/>
            </a:xfrm>
          </p:grpSpPr>
          <p:sp>
            <p:nvSpPr>
              <p:cNvPr id="33" name="Freeform 68">
                <a:extLst>
                  <a:ext uri="{FF2B5EF4-FFF2-40B4-BE49-F238E27FC236}">
                    <a16:creationId xmlns:a16="http://schemas.microsoft.com/office/drawing/2014/main" id="{561A2DEB-32E0-497B-AFF5-12455326DC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808136" y="2967038"/>
                <a:ext cx="159772" cy="710627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" name="Freeform 69">
                <a:extLst>
                  <a:ext uri="{FF2B5EF4-FFF2-40B4-BE49-F238E27FC236}">
                    <a16:creationId xmlns:a16="http://schemas.microsoft.com/office/drawing/2014/main" id="{F74C0FA4-7280-478C-9F0A-5C44367405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967908" y="2967038"/>
                <a:ext cx="157387" cy="710627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" name="Line 70">
                <a:extLst>
                  <a:ext uri="{FF2B5EF4-FFF2-40B4-BE49-F238E27FC236}">
                    <a16:creationId xmlns:a16="http://schemas.microsoft.com/office/drawing/2014/main" id="{6055EE13-719B-42CB-B390-656E3D7ED4B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967908" y="2967038"/>
                <a:ext cx="0" cy="932400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0AFE4A8F-11DC-406B-81CA-1EFF5D00CE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8900000" flipH="1">
              <a:off x="6484112" y="3104366"/>
              <a:ext cx="317159" cy="932400"/>
              <a:chOff x="6808136" y="2967038"/>
              <a:chExt cx="317159" cy="932400"/>
            </a:xfrm>
          </p:grpSpPr>
          <p:sp>
            <p:nvSpPr>
              <p:cNvPr id="30" name="Freeform 68">
                <a:extLst>
                  <a:ext uri="{FF2B5EF4-FFF2-40B4-BE49-F238E27FC236}">
                    <a16:creationId xmlns:a16="http://schemas.microsoft.com/office/drawing/2014/main" id="{1220809B-3187-4A4E-B1B4-931C71836CC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808136" y="2967038"/>
                <a:ext cx="159772" cy="710627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" name="Freeform 69">
                <a:extLst>
                  <a:ext uri="{FF2B5EF4-FFF2-40B4-BE49-F238E27FC236}">
                    <a16:creationId xmlns:a16="http://schemas.microsoft.com/office/drawing/2014/main" id="{FA8BADC2-4522-4CCB-B068-9C3AC1F1EF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967908" y="2967038"/>
                <a:ext cx="157387" cy="710627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" name="Line 70">
                <a:extLst>
                  <a:ext uri="{FF2B5EF4-FFF2-40B4-BE49-F238E27FC236}">
                    <a16:creationId xmlns:a16="http://schemas.microsoft.com/office/drawing/2014/main" id="{8507DFE2-C18B-40C2-A945-EFDD0D8EC9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967908" y="2967038"/>
                <a:ext cx="0" cy="932400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853675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FA27539-4286-4FA8-9DA6-7CF237447C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19E6C7A1-4C51-4A7E-A1F9-15326CDC73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12369" y="1079500"/>
            <a:ext cx="4078800" cy="2138400"/>
          </a:xfrm>
        </p:spPr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D6A2D89-5CBB-4F56-97AA-C8A4D993A5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12369" y="4113213"/>
            <a:ext cx="4078800" cy="1655762"/>
          </a:xfrm>
        </p:spPr>
        <p:txBody>
          <a:bodyPr>
            <a:normAutofit/>
          </a:bodyPr>
          <a:lstStyle/>
          <a:p>
            <a:r>
              <a:rPr lang="en-US" altLang="ko-KR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Auc</a:t>
            </a:r>
            <a:r>
              <a:rPr lang="en-US" altLang="ko-KR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 = 0.899</a:t>
            </a:r>
            <a:endParaRPr lang="ko-KR" altLang="en-US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궁서체" panose="02030609000101010101" pitchFamily="17" charset="-127"/>
              <a:ea typeface="궁서체" panose="02030609000101010101" pitchFamily="17" charset="-127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58CBFC2-B76A-4B2C-BC79-1EADF5EE44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alpha val="20000"/>
                </a:schemeClr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AE3C7D9-5D2E-4EA0-B73E-DDBEA9F558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328" y="830330"/>
            <a:ext cx="4999885" cy="5194685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5E74535-9C0E-4211-B088-610AD56262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881769" y="3690871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83430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FA27539-4286-4FA8-9DA6-7CF237447C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19E6C7A1-4C51-4A7E-A1F9-15326CDC73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66950" y="-2158225"/>
            <a:ext cx="4078800" cy="2138400"/>
          </a:xfrm>
        </p:spPr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D6A2D89-5CBB-4F56-97AA-C8A4D993A5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39127" y="1471401"/>
            <a:ext cx="5091545" cy="4438939"/>
          </a:xfrm>
        </p:spPr>
        <p:txBody>
          <a:bodyPr>
            <a:normAutofit/>
          </a:bodyPr>
          <a:lstStyle/>
          <a:p>
            <a:endParaRPr lang="en-US" altLang="ko-KR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궁서체" panose="02030609000101010101" pitchFamily="17" charset="-127"/>
              <a:ea typeface="궁서체" panose="02030609000101010101" pitchFamily="17" charset="-127"/>
            </a:endParaRPr>
          </a:p>
          <a:p>
            <a:endParaRPr lang="en-US" altLang="ko-KR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궁서체" panose="02030609000101010101" pitchFamily="17" charset="-127"/>
              <a:ea typeface="궁서체" panose="02030609000101010101" pitchFamily="17" charset="-127"/>
            </a:endParaRPr>
          </a:p>
          <a:p>
            <a:r>
              <a:rPr lang="ko-KR" altLang="en-US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한 개의 데이터에 대하여 예측</a:t>
            </a:r>
            <a:endParaRPr lang="en-US" altLang="ko-KR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궁서체" panose="02030609000101010101" pitchFamily="17" charset="-127"/>
              <a:ea typeface="궁서체" panose="02030609000101010101" pitchFamily="17" charset="-127"/>
            </a:endParaRPr>
          </a:p>
          <a:p>
            <a:endParaRPr lang="en-US" altLang="ko-KR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궁서체" panose="02030609000101010101" pitchFamily="17" charset="-127"/>
              <a:ea typeface="궁서체" panose="02030609000101010101" pitchFamily="17" charset="-127"/>
            </a:endParaRPr>
          </a:p>
          <a:p>
            <a:endParaRPr lang="en-US" altLang="ko-KR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궁서체" panose="02030609000101010101" pitchFamily="17" charset="-127"/>
              <a:ea typeface="궁서체" panose="02030609000101010101" pitchFamily="17" charset="-127"/>
            </a:endParaRPr>
          </a:p>
          <a:p>
            <a:r>
              <a:rPr lang="en-US" altLang="ko-KR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0 (</a:t>
            </a:r>
            <a:r>
              <a:rPr lang="ko-KR" altLang="en-US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정상으로 분류</a:t>
            </a:r>
            <a:r>
              <a:rPr lang="en-US" altLang="ko-KR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)</a:t>
            </a:r>
            <a:endParaRPr lang="ko-KR" altLang="en-US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궁서체" panose="02030609000101010101" pitchFamily="17" charset="-127"/>
              <a:ea typeface="궁서체" panose="02030609000101010101" pitchFamily="17" charset="-127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58CBFC2-B76A-4B2C-BC79-1EADF5EE44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alpha val="20000"/>
                </a:schemeClr>
              </a:solidFill>
            </a:endParaRP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3BBF3409-749E-44F1-A0B0-5AA7F73057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328" y="2871435"/>
            <a:ext cx="4999885" cy="1112474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5E74535-9C0E-4211-B088-610AD56262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881769" y="3690871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00252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FA27539-4286-4FA8-9DA6-7CF237447C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19E6C7A1-4C51-4A7E-A1F9-15326CDC73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04600" y="-988183"/>
            <a:ext cx="4078800" cy="2138400"/>
          </a:xfrm>
        </p:spPr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D6A2D89-5CBB-4F56-97AA-C8A4D993A5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12369" y="1368318"/>
            <a:ext cx="4078800" cy="4400657"/>
          </a:xfrm>
        </p:spPr>
        <p:txBody>
          <a:bodyPr>
            <a:normAutofit/>
          </a:bodyPr>
          <a:lstStyle/>
          <a:p>
            <a:endParaRPr lang="en-US" altLang="ko-KR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궁서체" panose="02030609000101010101" pitchFamily="17" charset="-127"/>
              <a:ea typeface="궁서체" panose="02030609000101010101" pitchFamily="17" charset="-127"/>
            </a:endParaRPr>
          </a:p>
          <a:p>
            <a:r>
              <a:rPr lang="ko-KR" altLang="en-US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복수의 데이터에 대하여 예측</a:t>
            </a:r>
            <a:endParaRPr lang="en-US" altLang="ko-KR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궁서체" panose="02030609000101010101" pitchFamily="17" charset="-127"/>
              <a:ea typeface="궁서체" panose="02030609000101010101" pitchFamily="17" charset="-127"/>
            </a:endParaRPr>
          </a:p>
          <a:p>
            <a:endParaRPr lang="en-US" altLang="ko-KR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궁서체" panose="02030609000101010101" pitchFamily="17" charset="-127"/>
              <a:ea typeface="궁서체" panose="02030609000101010101" pitchFamily="17" charset="-127"/>
            </a:endParaRPr>
          </a:p>
          <a:p>
            <a:endParaRPr lang="en-US" altLang="ko-KR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궁서체" panose="02030609000101010101" pitchFamily="17" charset="-127"/>
              <a:ea typeface="궁서체" panose="02030609000101010101" pitchFamily="17" charset="-127"/>
            </a:endParaRPr>
          </a:p>
          <a:p>
            <a:r>
              <a:rPr lang="en-US" altLang="ko-KR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1</a:t>
            </a:r>
            <a:r>
              <a:rPr lang="ko-KR" altLang="en-US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번은 </a:t>
            </a:r>
            <a:r>
              <a:rPr lang="en-US" altLang="ko-KR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0(</a:t>
            </a:r>
            <a:r>
              <a:rPr lang="ko-KR" altLang="en-US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정상</a:t>
            </a:r>
            <a:r>
              <a:rPr lang="en-US" altLang="ko-KR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)</a:t>
            </a:r>
            <a:r>
              <a:rPr lang="ko-KR" altLang="en-US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으로 </a:t>
            </a:r>
            <a:r>
              <a:rPr lang="en-US" altLang="ko-KR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, </a:t>
            </a:r>
          </a:p>
          <a:p>
            <a:r>
              <a:rPr lang="en-US" altLang="ko-KR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2</a:t>
            </a:r>
            <a:r>
              <a:rPr lang="ko-KR" altLang="en-US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번은 </a:t>
            </a:r>
            <a:r>
              <a:rPr lang="en-US" altLang="ko-KR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1(</a:t>
            </a:r>
            <a:r>
              <a:rPr lang="ko-KR" altLang="en-US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불량</a:t>
            </a:r>
            <a:r>
              <a:rPr lang="en-US" altLang="ko-KR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)</a:t>
            </a:r>
            <a:r>
              <a:rPr lang="ko-KR" altLang="en-US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으로 나옴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58CBFC2-B76A-4B2C-BC79-1EADF5EE44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alpha val="20000"/>
                </a:schemeClr>
              </a:solidFill>
            </a:endParaRP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61D4ABD1-0934-4404-8F4B-1DA75A819B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328" y="2327564"/>
            <a:ext cx="4999885" cy="2327563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5E74535-9C0E-4211-B088-610AD56262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881769" y="3690871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26276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FA27539-4286-4FA8-9DA6-7CF237447C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19E6C7A1-4C51-4A7E-A1F9-15326CDC73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82369" y="-521328"/>
            <a:ext cx="4078800" cy="521328"/>
          </a:xfrm>
        </p:spPr>
        <p:txBody>
          <a:bodyPr>
            <a:normAutofit fontScale="90000"/>
          </a:bodyPr>
          <a:lstStyle/>
          <a:p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D6A2D89-5CBB-4F56-97AA-C8A4D993A5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42365" y="2327563"/>
            <a:ext cx="5188307" cy="3458399"/>
          </a:xfrm>
        </p:spPr>
        <p:txBody>
          <a:bodyPr>
            <a:normAutofit/>
          </a:bodyPr>
          <a:lstStyle/>
          <a:p>
            <a:r>
              <a:rPr lang="ko-KR" altLang="en-US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복수 데이터 예측 </a:t>
            </a:r>
            <a:r>
              <a:rPr lang="en-US" altLang="ko-KR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(</a:t>
            </a:r>
            <a:r>
              <a:rPr lang="ko-KR" altLang="en-US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데이터 프레임</a:t>
            </a:r>
            <a:r>
              <a:rPr lang="en-US" altLang="ko-KR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)</a:t>
            </a:r>
            <a:endParaRPr lang="ko-KR" altLang="en-US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궁서체" panose="02030609000101010101" pitchFamily="17" charset="-127"/>
              <a:ea typeface="궁서체" panose="02030609000101010101" pitchFamily="17" charset="-127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58CBFC2-B76A-4B2C-BC79-1EADF5EE44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alpha val="20000"/>
                </a:schemeClr>
              </a:solidFill>
            </a:endParaRPr>
          </a:p>
        </p:txBody>
      </p:sp>
      <p:pic>
        <p:nvPicPr>
          <p:cNvPr id="4" name="그림 3" descr="테이블이(가) 표시된 사진&#10;&#10;자동 생성된 설명">
            <a:extLst>
              <a:ext uri="{FF2B5EF4-FFF2-40B4-BE49-F238E27FC236}">
                <a16:creationId xmlns:a16="http://schemas.microsoft.com/office/drawing/2014/main" id="{92BCA944-0AE7-4ACE-95F6-8CED174157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328" y="2683940"/>
            <a:ext cx="4999885" cy="1487465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5E74535-9C0E-4211-B088-610AD56262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881769" y="3690871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97863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5D6A2D89-5CBB-4F56-97AA-C8A4D993A5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96043" y="3135086"/>
            <a:ext cx="10195126" cy="2988128"/>
          </a:xfrm>
        </p:spPr>
        <p:txBody>
          <a:bodyPr>
            <a:normAutofit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서포트 벡터 </a:t>
            </a:r>
            <a:r>
              <a:rPr lang="ko-KR" altLang="en-US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머신은</a:t>
            </a:r>
            <a:r>
              <a:rPr lang="ko-KR" altLang="en-US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 종속변수가 </a:t>
            </a:r>
            <a:r>
              <a:rPr lang="ko-KR" altLang="en-US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연속형인</a:t>
            </a:r>
            <a:r>
              <a:rPr lang="ko-KR" altLang="en-US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 경우에도 적용할 수 있는데 </a:t>
            </a:r>
            <a:r>
              <a:rPr lang="en-US" altLang="ko-KR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,  </a:t>
            </a:r>
            <a:r>
              <a:rPr lang="ko-KR" altLang="en-US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이 경우 회귀분석과 유사한 결과를 내놓음</a:t>
            </a:r>
            <a:r>
              <a:rPr lang="en-US" altLang="ko-KR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. </a:t>
            </a:r>
          </a:p>
          <a:p>
            <a:r>
              <a:rPr lang="ko-KR" altLang="en-US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이를 서포트 벡터 회귀모형이라 한다</a:t>
            </a:r>
            <a:r>
              <a:rPr lang="en-US" altLang="ko-KR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.</a:t>
            </a:r>
          </a:p>
          <a:p>
            <a:endParaRPr lang="en-US" altLang="ko-KR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궁서체" panose="02030609000101010101" pitchFamily="17" charset="-127"/>
              <a:ea typeface="궁서체" panose="02030609000101010101" pitchFamily="17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서로 다른 분류에 속한 관측치 사이에 간격이 최대가 되는 선을 찾아 이것을 선으로 연결</a:t>
            </a:r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19E6C7A1-4C51-4A7E-A1F9-15326CDC73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07200" y="1096965"/>
            <a:ext cx="7977600" cy="895121"/>
          </a:xfrm>
        </p:spPr>
        <p:txBody>
          <a:bodyPr/>
          <a:lstStyle/>
          <a:p>
            <a:r>
              <a:rPr lang="ko-KR" altLang="en-US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서포트 벡터 회귀</a:t>
            </a:r>
          </a:p>
        </p:txBody>
      </p:sp>
    </p:spTree>
    <p:extLst>
      <p:ext uri="{BB962C8B-B14F-4D97-AF65-F5344CB8AC3E}">
        <p14:creationId xmlns:p14="http://schemas.microsoft.com/office/powerpoint/2010/main" val="36382611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3011B0B3-5679-4759-90B8-3B908C4CB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19E6C7A1-4C51-4A7E-A1F9-15326CDC73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9510" y="399418"/>
            <a:ext cx="9394526" cy="1985642"/>
          </a:xfrm>
        </p:spPr>
        <p:txBody>
          <a:bodyPr anchor="ctr">
            <a:normAutofit/>
          </a:bodyPr>
          <a:lstStyle/>
          <a:p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데이터 준비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D6A2D89-5CBB-4F56-97AA-C8A4D993A5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54801" y="531815"/>
            <a:ext cx="4451347" cy="1720850"/>
          </a:xfrm>
        </p:spPr>
        <p:txBody>
          <a:bodyPr anchor="ctr">
            <a:normAutofit/>
          </a:bodyPr>
          <a:lstStyle/>
          <a:p>
            <a:endParaRPr lang="ko-KR" altLang="en-US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궁서체" panose="02030609000101010101" pitchFamily="17" charset="-127"/>
              <a:ea typeface="궁서체" panose="02030609000101010101" pitchFamily="17" charset="-127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2E97E5C-7A5F-424E-AAE4-654396E90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5826000" y="1392239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 descr="테이블이(가) 표시된 사진&#10;&#10;자동 생성된 설명">
            <a:extLst>
              <a:ext uri="{FF2B5EF4-FFF2-40B4-BE49-F238E27FC236}">
                <a16:creationId xmlns:a16="http://schemas.microsoft.com/office/drawing/2014/main" id="{9F1DD240-EAB8-4E54-A5A0-14B166258B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" b="18823"/>
          <a:stretch/>
        </p:blipFill>
        <p:spPr>
          <a:xfrm>
            <a:off x="541339" y="2843213"/>
            <a:ext cx="5554653" cy="3472117"/>
          </a:xfrm>
          <a:prstGeom prst="rect">
            <a:avLst/>
          </a:prstGeom>
        </p:spPr>
      </p:pic>
      <p:pic>
        <p:nvPicPr>
          <p:cNvPr id="7" name="그림 6" descr="테이블이(가) 표시된 사진&#10;&#10;자동 생성된 설명">
            <a:extLst>
              <a:ext uri="{FF2B5EF4-FFF2-40B4-BE49-F238E27FC236}">
                <a16:creationId xmlns:a16="http://schemas.microsoft.com/office/drawing/2014/main" id="{A6F77212-B321-4298-89B8-5481581577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7331" y="2843213"/>
            <a:ext cx="5013330" cy="3472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4829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FA27539-4286-4FA8-9DA6-7CF237447C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19E6C7A1-4C51-4A7E-A1F9-15326CDC73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13605" y="-3983835"/>
            <a:ext cx="4078800" cy="2138400"/>
          </a:xfrm>
        </p:spPr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D6A2D89-5CBB-4F56-97AA-C8A4D993A5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13605" y="1967345"/>
            <a:ext cx="4577564" cy="3801630"/>
          </a:xfrm>
        </p:spPr>
        <p:txBody>
          <a:bodyPr>
            <a:normAutofit/>
          </a:bodyPr>
          <a:lstStyle/>
          <a:p>
            <a:r>
              <a:rPr lang="ko-KR" altLang="en-US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종속변수를 연속형으로 설정</a:t>
            </a:r>
            <a:endParaRPr lang="en-US" altLang="ko-KR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궁서체" panose="02030609000101010101" pitchFamily="17" charset="-127"/>
              <a:ea typeface="궁서체" panose="02030609000101010101" pitchFamily="17" charset="-127"/>
            </a:endParaRPr>
          </a:p>
          <a:p>
            <a:endParaRPr lang="en-US" altLang="ko-KR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궁서체" panose="02030609000101010101" pitchFamily="17" charset="-127"/>
              <a:ea typeface="궁서체" panose="02030609000101010101" pitchFamily="17" charset="-127"/>
            </a:endParaRPr>
          </a:p>
          <a:p>
            <a:endParaRPr lang="en-US" altLang="ko-KR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궁서체" panose="02030609000101010101" pitchFamily="17" charset="-127"/>
              <a:ea typeface="궁서체" panose="02030609000101010101" pitchFamily="17" charset="-127"/>
            </a:endParaRPr>
          </a:p>
          <a:p>
            <a:endParaRPr lang="en-US" altLang="ko-KR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궁서체" panose="02030609000101010101" pitchFamily="17" charset="-127"/>
              <a:ea typeface="궁서체" panose="02030609000101010101" pitchFamily="17" charset="-127"/>
            </a:endParaRPr>
          </a:p>
          <a:p>
            <a:r>
              <a:rPr lang="ko-KR" altLang="en-US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종속변수가 </a:t>
            </a:r>
            <a:r>
              <a:rPr lang="ko-KR" altLang="en-US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연속형이므로</a:t>
            </a:r>
            <a:r>
              <a:rPr lang="ko-KR" altLang="en-US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 </a:t>
            </a:r>
            <a:endParaRPr lang="en-US" altLang="ko-KR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궁서체" panose="02030609000101010101" pitchFamily="17" charset="-127"/>
              <a:ea typeface="궁서체" panose="02030609000101010101" pitchFamily="17" charset="-127"/>
            </a:endParaRPr>
          </a:p>
          <a:p>
            <a:r>
              <a:rPr lang="en-US" altLang="ko-KR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Type</a:t>
            </a:r>
            <a:r>
              <a:rPr lang="ko-KR" altLang="en-US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가 </a:t>
            </a:r>
            <a:r>
              <a:rPr lang="en-US" altLang="ko-KR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regression</a:t>
            </a:r>
            <a:r>
              <a:rPr lang="ko-KR" altLang="en-US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으로 선택됨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58CBFC2-B76A-4B2C-BC79-1EADF5EE44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alpha val="20000"/>
                </a:schemeClr>
              </a:solidFill>
            </a:endParaRP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4C9F2C97-B10E-4261-B570-18825BBA3E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328" y="2315198"/>
            <a:ext cx="4999885" cy="2224948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5E74535-9C0E-4211-B088-610AD56262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881769" y="3690871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87376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5D6A2D89-5CBB-4F56-97AA-C8A4D993A5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78221" y="1136073"/>
            <a:ext cx="4612948" cy="4632902"/>
          </a:xfrm>
        </p:spPr>
        <p:txBody>
          <a:bodyPr>
            <a:normAutofit/>
          </a:bodyPr>
          <a:lstStyle/>
          <a:p>
            <a:pPr algn="r"/>
            <a:endParaRPr lang="en-US" altLang="ko-KR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궁서체" panose="02030609000101010101" pitchFamily="17" charset="-127"/>
              <a:ea typeface="궁서체" panose="02030609000101010101" pitchFamily="17" charset="-127"/>
            </a:endParaRPr>
          </a:p>
          <a:p>
            <a:pPr algn="r"/>
            <a:endParaRPr lang="en-US" altLang="ko-KR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궁서체" panose="02030609000101010101" pitchFamily="17" charset="-127"/>
              <a:ea typeface="궁서체" panose="02030609000101010101" pitchFamily="17" charset="-127"/>
            </a:endParaRPr>
          </a:p>
          <a:p>
            <a:pPr algn="r"/>
            <a:endParaRPr lang="en-US" altLang="ko-KR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궁서체" panose="02030609000101010101" pitchFamily="17" charset="-127"/>
              <a:ea typeface="궁서체" panose="02030609000101010101" pitchFamily="17" charset="-127"/>
            </a:endParaRPr>
          </a:p>
          <a:p>
            <a:pPr algn="r"/>
            <a:r>
              <a:rPr lang="ko-KR" altLang="en-US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그래프 확인 과정</a:t>
            </a:r>
            <a:endParaRPr lang="en-US" altLang="ko-KR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궁서체" panose="02030609000101010101" pitchFamily="17" charset="-127"/>
              <a:ea typeface="궁서체" panose="02030609000101010101" pitchFamily="17" charset="-127"/>
            </a:endParaRPr>
          </a:p>
          <a:p>
            <a:pPr algn="r"/>
            <a:endParaRPr lang="en-US" altLang="ko-KR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궁서체" panose="02030609000101010101" pitchFamily="17" charset="-127"/>
              <a:ea typeface="궁서체" panose="02030609000101010101" pitchFamily="17" charset="-127"/>
            </a:endParaRPr>
          </a:p>
          <a:p>
            <a:pPr algn="r"/>
            <a:r>
              <a:rPr lang="ko-KR" altLang="en-US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원래는 </a:t>
            </a:r>
            <a:r>
              <a:rPr lang="en-US" altLang="ko-KR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1.5</a:t>
            </a:r>
            <a:r>
              <a:rPr lang="ko-KR" altLang="en-US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인데 괄호를 </a:t>
            </a:r>
            <a:r>
              <a:rPr lang="ko-KR" altLang="en-US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잘못쳐서</a:t>
            </a:r>
            <a:r>
              <a:rPr lang="en-US" altLang="ko-KR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…</a:t>
            </a:r>
            <a:r>
              <a:rPr lang="ko-KR" altLang="en-US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ㅜㅜㅜ</a:t>
            </a:r>
            <a:endParaRPr lang="en-US" altLang="ko-KR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궁서체" panose="02030609000101010101" pitchFamily="17" charset="-127"/>
              <a:ea typeface="궁서체" panose="02030609000101010101" pitchFamily="17" charset="-127"/>
            </a:endParaRPr>
          </a:p>
          <a:p>
            <a:pPr algn="r"/>
            <a:endParaRPr lang="en-US" altLang="ko-KR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궁서체" panose="02030609000101010101" pitchFamily="17" charset="-127"/>
              <a:ea typeface="궁서체" panose="02030609000101010101" pitchFamily="17" charset="-127"/>
            </a:endParaRPr>
          </a:p>
          <a:p>
            <a:pPr algn="r"/>
            <a:endParaRPr lang="ko-KR" altLang="en-US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궁서체" panose="02030609000101010101" pitchFamily="17" charset="-127"/>
              <a:ea typeface="궁서체" panose="02030609000101010101" pitchFamily="17" charset="-127"/>
            </a:endParaRPr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19E6C7A1-4C51-4A7E-A1F9-15326CDC73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18404" y="-3142526"/>
            <a:ext cx="2972431" cy="2085696"/>
          </a:xfrm>
        </p:spPr>
        <p:txBody>
          <a:bodyPr/>
          <a:lstStyle/>
          <a:p>
            <a:endParaRPr lang="ko-KR" altLang="en-US" dirty="0"/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CE8BC323-7599-4768-BFA6-EC581770F6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80" y="1801091"/>
            <a:ext cx="4612948" cy="2840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5719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FA27539-4286-4FA8-9DA6-7CF237447C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19E6C7A1-4C51-4A7E-A1F9-15326CDC73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42369" y="-4517737"/>
            <a:ext cx="4078800" cy="2138400"/>
          </a:xfrm>
        </p:spPr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D6A2D89-5CBB-4F56-97AA-C8A4D993A5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01533" y="863629"/>
            <a:ext cx="4078800" cy="4955976"/>
          </a:xfrm>
        </p:spPr>
        <p:txBody>
          <a:bodyPr>
            <a:normAutofit/>
          </a:bodyPr>
          <a:lstStyle/>
          <a:p>
            <a:r>
              <a:rPr lang="ko-KR" altLang="en-US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연속형 자료</a:t>
            </a:r>
            <a:endParaRPr lang="en-US" altLang="ko-KR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궁서체" panose="02030609000101010101" pitchFamily="17" charset="-127"/>
              <a:ea typeface="궁서체" panose="02030609000101010101" pitchFamily="17" charset="-127"/>
            </a:endParaRPr>
          </a:p>
          <a:p>
            <a:endParaRPr lang="en-US" altLang="ko-KR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궁서체" panose="02030609000101010101" pitchFamily="17" charset="-127"/>
              <a:ea typeface="궁서체" panose="02030609000101010101" pitchFamily="17" charset="-127"/>
            </a:endParaRPr>
          </a:p>
          <a:p>
            <a:r>
              <a:rPr lang="en-US" altLang="ko-KR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X,y</a:t>
            </a:r>
            <a:r>
              <a:rPr lang="ko-KR" altLang="en-US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값이 같은 비율을 갖는 직선의 관계가 관찰된다</a:t>
            </a:r>
            <a:r>
              <a:rPr lang="en-US" altLang="ko-KR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.</a:t>
            </a:r>
          </a:p>
          <a:p>
            <a:endParaRPr lang="en-US" altLang="ko-KR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궁서체" panose="02030609000101010101" pitchFamily="17" charset="-127"/>
              <a:ea typeface="궁서체" panose="02030609000101010101" pitchFamily="17" charset="-127"/>
            </a:endParaRPr>
          </a:p>
          <a:p>
            <a:r>
              <a:rPr lang="ko-KR" altLang="en-US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연속형이므로</a:t>
            </a:r>
            <a:r>
              <a:rPr lang="ko-KR" altLang="en-US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 정확도가 아닌 </a:t>
            </a:r>
            <a:r>
              <a:rPr lang="en-US" altLang="ko-KR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mse</a:t>
            </a:r>
            <a:r>
              <a:rPr lang="ko-KR" altLang="en-US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값으로 비교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58CBFC2-B76A-4B2C-BC79-1EADF5EE44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alpha val="20000"/>
                </a:schemeClr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609FD8E-69F2-4944-BC63-8DCB3C1CE1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328" y="863629"/>
            <a:ext cx="4999885" cy="5128087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5E74535-9C0E-4211-B088-610AD56262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881769" y="3690871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18557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FA27539-4286-4FA8-9DA6-7CF237447C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19E6C7A1-4C51-4A7E-A1F9-15326CDC73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42369" y="-3418770"/>
            <a:ext cx="4078800" cy="2138400"/>
          </a:xfrm>
        </p:spPr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D6A2D89-5CBB-4F56-97AA-C8A4D993A5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56218" y="1080655"/>
            <a:ext cx="4734951" cy="4688320"/>
          </a:xfrm>
        </p:spPr>
        <p:txBody>
          <a:bodyPr>
            <a:normAutofit fontScale="70000" lnSpcReduction="20000"/>
          </a:bodyPr>
          <a:lstStyle/>
          <a:p>
            <a:r>
              <a:rPr lang="en-US" altLang="ko-KR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R – squared </a:t>
            </a:r>
          </a:p>
          <a:p>
            <a:r>
              <a:rPr lang="en-US" altLang="ko-KR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: 1 </a:t>
            </a:r>
            <a:r>
              <a:rPr lang="ko-KR" altLang="en-US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에 가까울수록 모델이 데이터를 잘 설명</a:t>
            </a:r>
            <a:endParaRPr lang="en-US" altLang="ko-KR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궁서체" panose="02030609000101010101" pitchFamily="17" charset="-127"/>
              <a:ea typeface="궁서체" panose="02030609000101010101" pitchFamily="17" charset="-127"/>
            </a:endParaRPr>
          </a:p>
          <a:p>
            <a:endParaRPr lang="en-US" altLang="ko-KR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궁서체" panose="02030609000101010101" pitchFamily="17" charset="-127"/>
              <a:ea typeface="궁서체" panose="02030609000101010101" pitchFamily="17" charset="-127"/>
            </a:endParaRPr>
          </a:p>
          <a:p>
            <a:r>
              <a:rPr lang="en-US" altLang="ko-KR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: </a:t>
            </a:r>
            <a:r>
              <a:rPr lang="ko-KR" altLang="en-US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값이 </a:t>
            </a:r>
            <a:r>
              <a:rPr lang="en-US" altLang="ko-KR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1</a:t>
            </a:r>
            <a:r>
              <a:rPr lang="ko-KR" altLang="en-US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이면 모든 관측치가 추정된 회귀선 상에만 있다는 것을 의미</a:t>
            </a:r>
            <a:endParaRPr lang="en-US" altLang="ko-KR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궁서체" panose="02030609000101010101" pitchFamily="17" charset="-127"/>
              <a:ea typeface="궁서체" panose="02030609000101010101" pitchFamily="17" charset="-127"/>
            </a:endParaRPr>
          </a:p>
          <a:p>
            <a:endParaRPr lang="en-US" altLang="ko-KR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궁서체" panose="02030609000101010101" pitchFamily="17" charset="-127"/>
              <a:ea typeface="궁서체" panose="02030609000101010101" pitchFamily="17" charset="-127"/>
            </a:endParaRPr>
          </a:p>
          <a:p>
            <a:endParaRPr lang="en-US" altLang="ko-KR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궁서체" panose="02030609000101010101" pitchFamily="17" charset="-127"/>
              <a:ea typeface="궁서체" panose="02030609000101010101" pitchFamily="17" charset="-127"/>
            </a:endParaRPr>
          </a:p>
          <a:p>
            <a:r>
              <a:rPr lang="en-US" altLang="ko-KR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P – value</a:t>
            </a:r>
          </a:p>
          <a:p>
            <a:r>
              <a:rPr lang="en-US" altLang="ko-KR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: </a:t>
            </a:r>
            <a:r>
              <a:rPr lang="ko-KR" altLang="en-US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모델 전체의 통계적 유의성</a:t>
            </a:r>
            <a:endParaRPr lang="en-US" altLang="ko-KR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궁서체" panose="02030609000101010101" pitchFamily="17" charset="-127"/>
              <a:ea typeface="궁서체" panose="02030609000101010101" pitchFamily="17" charset="-127"/>
            </a:endParaRPr>
          </a:p>
          <a:p>
            <a:endParaRPr lang="en-US" altLang="ko-KR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궁서체" panose="02030609000101010101" pitchFamily="17" charset="-127"/>
              <a:ea typeface="궁서체" panose="02030609000101010101" pitchFamily="17" charset="-127"/>
            </a:endParaRPr>
          </a:p>
          <a:p>
            <a:r>
              <a:rPr lang="en-US" altLang="ko-KR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: 0.05</a:t>
            </a:r>
            <a:r>
              <a:rPr lang="ko-KR" altLang="en-US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보다 작으므로 통계적으로 유의함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58CBFC2-B76A-4B2C-BC79-1EADF5EE44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alpha val="20000"/>
                </a:schemeClr>
              </a:solidFill>
            </a:endParaRP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D42436AD-391E-4C33-A57B-508BA2C401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328" y="1808960"/>
            <a:ext cx="4999885" cy="3237425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5E74535-9C0E-4211-B088-610AD56262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881769" y="3690871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67297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72C53508-B3F0-4B95-A7BB-3FB94033C4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19E6C7A1-4C51-4A7E-A1F9-15326CDC73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13600" y="1311279"/>
            <a:ext cx="4060800" cy="474920"/>
          </a:xfrm>
        </p:spPr>
        <p:txBody>
          <a:bodyPr>
            <a:normAutofit fontScale="90000"/>
          </a:bodyPr>
          <a:lstStyle/>
          <a:p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D6A2D89-5CBB-4F56-97AA-C8A4D993A5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96655" y="2351315"/>
            <a:ext cx="5995345" cy="3429000"/>
          </a:xfrm>
        </p:spPr>
        <p:txBody>
          <a:bodyPr>
            <a:normAutofit/>
          </a:bodyPr>
          <a:lstStyle/>
          <a:p>
            <a:r>
              <a:rPr lang="en-US" altLang="ko-KR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0.937</a:t>
            </a:r>
            <a:r>
              <a:rPr lang="ko-KR" altLang="en-US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을 기준으로 삼았을 때</a:t>
            </a:r>
            <a:endParaRPr lang="en-US" altLang="ko-KR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궁서체" panose="02030609000101010101" pitchFamily="17" charset="-127"/>
              <a:ea typeface="궁서체" panose="02030609000101010101" pitchFamily="17" charset="-127"/>
            </a:endParaRPr>
          </a:p>
          <a:p>
            <a:endParaRPr lang="en-US" altLang="ko-KR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궁서체" panose="02030609000101010101" pitchFamily="17" charset="-127"/>
              <a:ea typeface="궁서체" panose="02030609000101010101" pitchFamily="17" charset="-127"/>
            </a:endParaRPr>
          </a:p>
          <a:p>
            <a:endParaRPr lang="en-US" altLang="ko-KR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궁서체" panose="02030609000101010101" pitchFamily="17" charset="-127"/>
              <a:ea typeface="궁서체" panose="02030609000101010101" pitchFamily="17" charset="-127"/>
            </a:endParaRPr>
          </a:p>
          <a:p>
            <a:endParaRPr lang="en-US" altLang="ko-KR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궁서체" panose="02030609000101010101" pitchFamily="17" charset="-127"/>
              <a:ea typeface="궁서체" panose="02030609000101010101" pitchFamily="17" charset="-127"/>
            </a:endParaRPr>
          </a:p>
          <a:p>
            <a:r>
              <a:rPr lang="en-US" altLang="ko-KR" sz="20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True positive : y </a:t>
            </a:r>
            <a:r>
              <a:rPr lang="ko-KR" altLang="en-US" sz="20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인데 </a:t>
            </a:r>
            <a:r>
              <a:rPr lang="en-US" altLang="ko-KR" sz="20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y </a:t>
            </a:r>
            <a:r>
              <a:rPr lang="ko-KR" altLang="en-US" sz="20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라 나온 것</a:t>
            </a:r>
            <a:endParaRPr lang="en-US" altLang="ko-KR" sz="20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궁서체" panose="02030609000101010101" pitchFamily="17" charset="-127"/>
              <a:ea typeface="궁서체" panose="02030609000101010101" pitchFamily="17" charset="-127"/>
            </a:endParaRPr>
          </a:p>
          <a:p>
            <a:r>
              <a:rPr lang="en-US" altLang="ko-KR" sz="20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False Positive : N </a:t>
            </a:r>
            <a:r>
              <a:rPr lang="ko-KR" altLang="en-US" sz="20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인데 </a:t>
            </a:r>
            <a:r>
              <a:rPr lang="en-US" altLang="ko-KR" sz="20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Y</a:t>
            </a:r>
            <a:r>
              <a:rPr lang="ko-KR" altLang="en-US" sz="20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 </a:t>
            </a:r>
            <a:endParaRPr lang="en-US" altLang="ko-KR" sz="20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궁서체" panose="02030609000101010101" pitchFamily="17" charset="-127"/>
              <a:ea typeface="궁서체" panose="02030609000101010101" pitchFamily="17" charset="-127"/>
            </a:endParaRPr>
          </a:p>
          <a:p>
            <a:endParaRPr lang="ko-KR" altLang="en-US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궁서체" panose="02030609000101010101" pitchFamily="17" charset="-127"/>
              <a:ea typeface="궁서체" panose="02030609000101010101" pitchFamily="17" charset="-127"/>
            </a:endParaRPr>
          </a:p>
        </p:txBody>
      </p:sp>
      <p:pic>
        <p:nvPicPr>
          <p:cNvPr id="4" name="그림 3" descr="테이블이(가) 표시된 사진&#10;&#10;자동 생성된 설명">
            <a:extLst>
              <a:ext uri="{FF2B5EF4-FFF2-40B4-BE49-F238E27FC236}">
                <a16:creationId xmlns:a16="http://schemas.microsoft.com/office/drawing/2014/main" id="{1A8C420C-3DD8-4F59-82B1-759C2C40B4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988" y="536993"/>
            <a:ext cx="5114679" cy="5716928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8EBA113-6605-4291-A31D-0BEA2EFFB5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540000"/>
            <a:ext cx="0" cy="577800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DC925D4-A222-4AF4-B410-4AFDEE4557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8100000" flipH="1">
            <a:off x="6674373" y="402322"/>
            <a:ext cx="641183" cy="1069728"/>
            <a:chOff x="6484112" y="2967038"/>
            <a:chExt cx="641183" cy="1069728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0DBBB94E-15E5-42D1-A617-70B91FC06D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808136" y="2967038"/>
              <a:ext cx="317159" cy="932400"/>
              <a:chOff x="6808136" y="2967038"/>
              <a:chExt cx="317159" cy="932400"/>
            </a:xfrm>
          </p:grpSpPr>
          <p:sp>
            <p:nvSpPr>
              <p:cNvPr id="21" name="Freeform 68">
                <a:extLst>
                  <a:ext uri="{FF2B5EF4-FFF2-40B4-BE49-F238E27FC236}">
                    <a16:creationId xmlns:a16="http://schemas.microsoft.com/office/drawing/2014/main" id="{2C81B35A-4CE9-4440-B050-12A299FA65C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808136" y="2967038"/>
                <a:ext cx="159772" cy="710627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" name="Freeform 69">
                <a:extLst>
                  <a:ext uri="{FF2B5EF4-FFF2-40B4-BE49-F238E27FC236}">
                    <a16:creationId xmlns:a16="http://schemas.microsoft.com/office/drawing/2014/main" id="{A0D17983-4044-441A-ADBD-E035D9AE7E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967908" y="2967038"/>
                <a:ext cx="157387" cy="710627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" name="Line 70">
                <a:extLst>
                  <a:ext uri="{FF2B5EF4-FFF2-40B4-BE49-F238E27FC236}">
                    <a16:creationId xmlns:a16="http://schemas.microsoft.com/office/drawing/2014/main" id="{19F1FD06-FDAD-4A4F-BFA2-40C00615ED5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967908" y="2967038"/>
                <a:ext cx="0" cy="932400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7EFDE4C0-4728-4BFA-AB30-F128558D04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8900000" flipH="1">
              <a:off x="6484112" y="3104366"/>
              <a:ext cx="317159" cy="932400"/>
              <a:chOff x="6808136" y="2967038"/>
              <a:chExt cx="317159" cy="932400"/>
            </a:xfrm>
          </p:grpSpPr>
          <p:sp>
            <p:nvSpPr>
              <p:cNvPr id="18" name="Freeform 68">
                <a:extLst>
                  <a:ext uri="{FF2B5EF4-FFF2-40B4-BE49-F238E27FC236}">
                    <a16:creationId xmlns:a16="http://schemas.microsoft.com/office/drawing/2014/main" id="{1D506130-A061-4892-B4AB-FC514FF04A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808136" y="2967038"/>
                <a:ext cx="159772" cy="710627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" name="Freeform 69">
                <a:extLst>
                  <a:ext uri="{FF2B5EF4-FFF2-40B4-BE49-F238E27FC236}">
                    <a16:creationId xmlns:a16="http://schemas.microsoft.com/office/drawing/2014/main" id="{49AD3E33-5B3A-488D-9055-A66F489647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967908" y="2967038"/>
                <a:ext cx="157387" cy="710627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" name="Line 70">
                <a:extLst>
                  <a:ext uri="{FF2B5EF4-FFF2-40B4-BE49-F238E27FC236}">
                    <a16:creationId xmlns:a16="http://schemas.microsoft.com/office/drawing/2014/main" id="{A5CE7C61-384B-4565-8779-29E91BEF4C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967908" y="2967038"/>
                <a:ext cx="0" cy="932400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EE5DB50-1341-4A9E-A206-967EBBDE44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8900000" flipH="1">
            <a:off x="11020476" y="5368081"/>
            <a:ext cx="641183" cy="1069728"/>
            <a:chOff x="6484112" y="2967038"/>
            <a:chExt cx="641183" cy="1069728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19A84626-F20C-4555-AFAF-1A2B70D3D9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808136" y="2967038"/>
              <a:ext cx="317159" cy="932400"/>
              <a:chOff x="6808136" y="2967038"/>
              <a:chExt cx="317159" cy="932400"/>
            </a:xfrm>
          </p:grpSpPr>
          <p:sp>
            <p:nvSpPr>
              <p:cNvPr id="31" name="Freeform 68">
                <a:extLst>
                  <a:ext uri="{FF2B5EF4-FFF2-40B4-BE49-F238E27FC236}">
                    <a16:creationId xmlns:a16="http://schemas.microsoft.com/office/drawing/2014/main" id="{561A2DEB-32E0-497B-AFF5-12455326DC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808136" y="2967038"/>
                <a:ext cx="159772" cy="710627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" name="Freeform 69">
                <a:extLst>
                  <a:ext uri="{FF2B5EF4-FFF2-40B4-BE49-F238E27FC236}">
                    <a16:creationId xmlns:a16="http://schemas.microsoft.com/office/drawing/2014/main" id="{F74C0FA4-7280-478C-9F0A-5C44367405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967908" y="2967038"/>
                <a:ext cx="157387" cy="710627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" name="Line 70">
                <a:extLst>
                  <a:ext uri="{FF2B5EF4-FFF2-40B4-BE49-F238E27FC236}">
                    <a16:creationId xmlns:a16="http://schemas.microsoft.com/office/drawing/2014/main" id="{6055EE13-719B-42CB-B390-656E3D7ED4B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967908" y="2967038"/>
                <a:ext cx="0" cy="932400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0AFE4A8F-11DC-406B-81CA-1EFF5D00CE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8900000" flipH="1">
              <a:off x="6484112" y="3104366"/>
              <a:ext cx="317159" cy="932400"/>
              <a:chOff x="6808136" y="2967038"/>
              <a:chExt cx="317159" cy="932400"/>
            </a:xfrm>
          </p:grpSpPr>
          <p:sp>
            <p:nvSpPr>
              <p:cNvPr id="28" name="Freeform 68">
                <a:extLst>
                  <a:ext uri="{FF2B5EF4-FFF2-40B4-BE49-F238E27FC236}">
                    <a16:creationId xmlns:a16="http://schemas.microsoft.com/office/drawing/2014/main" id="{1220809B-3187-4A4E-B1B4-931C71836CC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808136" y="2967038"/>
                <a:ext cx="159772" cy="710627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" name="Freeform 69">
                <a:extLst>
                  <a:ext uri="{FF2B5EF4-FFF2-40B4-BE49-F238E27FC236}">
                    <a16:creationId xmlns:a16="http://schemas.microsoft.com/office/drawing/2014/main" id="{FA8BADC2-4522-4CCB-B068-9C3AC1F1EF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967908" y="2967038"/>
                <a:ext cx="157387" cy="710627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" name="Line 70">
                <a:extLst>
                  <a:ext uri="{FF2B5EF4-FFF2-40B4-BE49-F238E27FC236}">
                    <a16:creationId xmlns:a16="http://schemas.microsoft.com/office/drawing/2014/main" id="{8507DFE2-C18B-40C2-A945-EFDD0D8EC9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967908" y="2967038"/>
                <a:ext cx="0" cy="932400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462634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FA27539-4286-4FA8-9DA6-7CF237447C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19E6C7A1-4C51-4A7E-A1F9-15326CDC73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42369" y="-2455610"/>
            <a:ext cx="4078800" cy="1220350"/>
          </a:xfrm>
        </p:spPr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D6A2D89-5CBB-4F56-97AA-C8A4D993A5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57328" y="896085"/>
            <a:ext cx="4533841" cy="4872890"/>
          </a:xfrm>
        </p:spPr>
        <p:txBody>
          <a:bodyPr>
            <a:normAutofit/>
          </a:bodyPr>
          <a:lstStyle/>
          <a:p>
            <a:r>
              <a:rPr lang="ko-KR" altLang="en-US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다중선형 회귀모형과의 비교</a:t>
            </a:r>
            <a:endParaRPr lang="en-US" altLang="ko-KR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궁서체" panose="02030609000101010101" pitchFamily="17" charset="-127"/>
              <a:ea typeface="궁서체" panose="02030609000101010101" pitchFamily="17" charset="-127"/>
            </a:endParaRPr>
          </a:p>
          <a:p>
            <a:endParaRPr lang="en-US" altLang="ko-KR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궁서체" panose="02030609000101010101" pitchFamily="17" charset="-127"/>
              <a:ea typeface="궁서체" panose="02030609000101010101" pitchFamily="17" charset="-127"/>
            </a:endParaRPr>
          </a:p>
          <a:p>
            <a:endParaRPr lang="en-US" altLang="ko-KR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궁서체" panose="02030609000101010101" pitchFamily="17" charset="-127"/>
              <a:ea typeface="궁서체" panose="02030609000101010101" pitchFamily="17" charset="-127"/>
            </a:endParaRPr>
          </a:p>
          <a:p>
            <a:r>
              <a:rPr lang="en-US" altLang="ko-KR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Mse</a:t>
            </a:r>
            <a:r>
              <a:rPr lang="en-US" altLang="ko-KR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 = 3.3</a:t>
            </a:r>
            <a:r>
              <a:rPr lang="ko-KR" altLang="en-US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정도 나옴</a:t>
            </a:r>
            <a:endParaRPr lang="en-US" altLang="ko-KR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궁서체" panose="02030609000101010101" pitchFamily="17" charset="-127"/>
              <a:ea typeface="궁서체" panose="02030609000101010101" pitchFamily="17" charset="-127"/>
            </a:endParaRPr>
          </a:p>
          <a:p>
            <a:endParaRPr lang="en-US" altLang="ko-KR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궁서체" panose="02030609000101010101" pitchFamily="17" charset="-127"/>
              <a:ea typeface="궁서체" panose="02030609000101010101" pitchFamily="17" charset="-127"/>
            </a:endParaRPr>
          </a:p>
          <a:p>
            <a:endParaRPr lang="en-US" altLang="ko-KR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궁서체" panose="02030609000101010101" pitchFamily="17" charset="-127"/>
              <a:ea typeface="궁서체" panose="02030609000101010101" pitchFamily="17" charset="-127"/>
            </a:endParaRPr>
          </a:p>
          <a:p>
            <a:r>
              <a:rPr lang="en-US" altLang="ko-KR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Mse</a:t>
            </a:r>
            <a:r>
              <a:rPr lang="ko-KR" altLang="en-US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 값이 </a:t>
            </a:r>
            <a:r>
              <a:rPr lang="en-US" altLang="ko-KR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svr</a:t>
            </a:r>
            <a:r>
              <a:rPr lang="ko-KR" altLang="en-US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에 비하여 </a:t>
            </a:r>
            <a:r>
              <a:rPr lang="en-US" altLang="ko-KR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2</a:t>
            </a:r>
            <a:r>
              <a:rPr lang="ko-KR" altLang="en-US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배이상</a:t>
            </a:r>
            <a:r>
              <a:rPr lang="ko-KR" altLang="en-US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 나옴 </a:t>
            </a:r>
            <a:endParaRPr lang="en-US" altLang="ko-KR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궁서체" panose="02030609000101010101" pitchFamily="17" charset="-127"/>
              <a:ea typeface="궁서체" panose="02030609000101010101" pitchFamily="17" charset="-127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58CBFC2-B76A-4B2C-BC79-1EADF5EE44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alpha val="20000"/>
                </a:schemeClr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EE7E4AC-C198-4C2C-B73F-D071DEE054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222" y="3690871"/>
            <a:ext cx="4999885" cy="2530259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5E74535-9C0E-4211-B088-610AD56262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881769" y="3690871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4CB9CAB2-B018-45F1-8C7C-9507F15102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221" y="896085"/>
            <a:ext cx="4999885" cy="1625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4425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3011B0B3-5679-4759-90B8-3B908C4CB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19E6C7A1-4C51-4A7E-A1F9-15326CDC73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64755" y="-3930724"/>
            <a:ext cx="4457690" cy="1720850"/>
          </a:xfrm>
        </p:spPr>
        <p:txBody>
          <a:bodyPr anchor="ctr">
            <a:normAutofit/>
          </a:bodyPr>
          <a:lstStyle/>
          <a:p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D6A2D89-5CBB-4F56-97AA-C8A4D993A5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52945" y="4575967"/>
            <a:ext cx="10053203" cy="1720850"/>
          </a:xfrm>
        </p:spPr>
        <p:txBody>
          <a:bodyPr anchor="ctr">
            <a:normAutofit fontScale="85000" lnSpcReduction="20000"/>
          </a:bodyPr>
          <a:lstStyle/>
          <a:p>
            <a:r>
              <a:rPr lang="en-US" altLang="ko-KR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Svr</a:t>
            </a:r>
            <a:r>
              <a:rPr lang="ko-KR" altLang="en-US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은 </a:t>
            </a:r>
            <a:r>
              <a:rPr lang="ko-KR" altLang="en-US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예측값의</a:t>
            </a:r>
            <a:r>
              <a:rPr lang="ko-KR" altLang="en-US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 좌우 모두 분산이 큰 반면 </a:t>
            </a:r>
            <a:endParaRPr lang="en-US" altLang="ko-KR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궁서체" panose="02030609000101010101" pitchFamily="17" charset="-127"/>
              <a:ea typeface="궁서체" panose="02030609000101010101" pitchFamily="17" charset="-127"/>
            </a:endParaRPr>
          </a:p>
          <a:p>
            <a:r>
              <a:rPr lang="ko-KR" altLang="en-US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다중선형 회귀모형은 우측 부분만 분산이 </a:t>
            </a:r>
            <a:r>
              <a:rPr lang="ko-KR" altLang="en-US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크게나옴</a:t>
            </a:r>
            <a:endParaRPr lang="en-US" altLang="ko-KR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궁서체" panose="02030609000101010101" pitchFamily="17" charset="-127"/>
              <a:ea typeface="궁서체" panose="02030609000101010101" pitchFamily="17" charset="-127"/>
            </a:endParaRPr>
          </a:p>
          <a:p>
            <a:endParaRPr lang="en-US" altLang="ko-KR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궁서체" panose="02030609000101010101" pitchFamily="17" charset="-127"/>
              <a:ea typeface="궁서체" panose="02030609000101010101" pitchFamily="17" charset="-127"/>
            </a:endParaRPr>
          </a:p>
          <a:p>
            <a:r>
              <a:rPr lang="en-US" altLang="ko-KR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Svr</a:t>
            </a:r>
            <a:r>
              <a:rPr lang="ko-KR" altLang="en-US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은</a:t>
            </a:r>
            <a:r>
              <a:rPr lang="en-US" altLang="ko-KR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 </a:t>
            </a:r>
            <a:r>
              <a:rPr lang="ko-KR" altLang="en-US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그래프의 끝 쪽에서는 예측력이 떨어지는 경향을 보임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61F3161-F39B-4730-85B4-B11C482EB7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559" b="13444"/>
          <a:stretch/>
        </p:blipFill>
        <p:spPr>
          <a:xfrm>
            <a:off x="6093600" y="10"/>
            <a:ext cx="6098400" cy="401399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D0E1BB8-E388-4BBF-951F-E815F745E7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003" r="1" b="13810"/>
          <a:stretch/>
        </p:blipFill>
        <p:spPr>
          <a:xfrm>
            <a:off x="20" y="10"/>
            <a:ext cx="6098380" cy="4014777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732F330-65C0-4C4B-A237-22DEFC8CBB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5826000" y="5436392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85784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FA27539-4286-4FA8-9DA6-7CF237447C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19E6C7A1-4C51-4A7E-A1F9-15326CDC73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01626" y="-2159717"/>
            <a:ext cx="4078800" cy="2138400"/>
          </a:xfrm>
        </p:spPr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D6A2D89-5CBB-4F56-97AA-C8A4D993A5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12369" y="506186"/>
            <a:ext cx="4078800" cy="6074227"/>
          </a:xfrm>
        </p:spPr>
        <p:txBody>
          <a:bodyPr>
            <a:normAutofit/>
          </a:bodyPr>
          <a:lstStyle/>
          <a:p>
            <a:pPr lvl="0">
              <a:lnSpc>
                <a:spcPct val="115000"/>
              </a:lnSpc>
              <a:defRPr lang="ko-KR" altLang="en-US"/>
            </a:pPr>
            <a:r>
              <a:rPr lang="en-US" altLang="ko-KR" sz="1000" b="1" i="1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regression &lt;- read.csv("regression.csv", header = TRUE)</a:t>
            </a:r>
          </a:p>
          <a:p>
            <a:pPr lvl="0">
              <a:lnSpc>
                <a:spcPct val="115000"/>
              </a:lnSpc>
              <a:defRPr lang="ko-KR" altLang="en-US"/>
            </a:pPr>
            <a:endParaRPr lang="en-US" altLang="ko-KR" sz="1000" b="1" i="1" dirty="0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궁서체" panose="02030609000101010101" pitchFamily="17" charset="-127"/>
              <a:ea typeface="궁서체" panose="02030609000101010101" pitchFamily="17" charset="-127"/>
            </a:endParaRPr>
          </a:p>
          <a:p>
            <a:pPr lvl="0">
              <a:lnSpc>
                <a:spcPct val="115000"/>
              </a:lnSpc>
              <a:defRPr lang="ko-KR" altLang="en-US"/>
            </a:pPr>
            <a:endParaRPr lang="en-US" altLang="ko-KR" sz="1000" b="1" i="1" dirty="0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궁서체" panose="02030609000101010101" pitchFamily="17" charset="-127"/>
              <a:ea typeface="궁서체" panose="02030609000101010101" pitchFamily="17" charset="-127"/>
            </a:endParaRPr>
          </a:p>
          <a:p>
            <a:pPr lvl="0">
              <a:lnSpc>
                <a:spcPct val="115000"/>
              </a:lnSpc>
              <a:defRPr lang="ko-KR" altLang="en-US"/>
            </a:pPr>
            <a:r>
              <a:rPr lang="en-US" altLang="ko-KR" sz="1000" b="1" i="1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plot(</a:t>
            </a:r>
            <a:r>
              <a:rPr lang="en-US" altLang="ko-KR" sz="1000" b="1" i="1" dirty="0" err="1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regression$x</a:t>
            </a:r>
            <a:r>
              <a:rPr lang="en-US" altLang="ko-KR" sz="1000" b="1" i="1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, </a:t>
            </a:r>
            <a:r>
              <a:rPr lang="en-US" altLang="ko-KR" sz="1000" b="1" i="1" dirty="0" err="1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regression$y</a:t>
            </a:r>
            <a:r>
              <a:rPr lang="en-US" altLang="ko-KR" sz="1000" b="1" i="1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, </a:t>
            </a:r>
            <a:r>
              <a:rPr lang="en-US" altLang="ko-KR" sz="1000" b="1" i="1" dirty="0" err="1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pch</a:t>
            </a:r>
            <a:r>
              <a:rPr lang="en-US" altLang="ko-KR" sz="1000" b="1" i="1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=16, </a:t>
            </a:r>
            <a:r>
              <a:rPr lang="en-US" altLang="ko-KR" sz="1000" b="1" i="1" dirty="0" err="1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xlab</a:t>
            </a:r>
            <a:r>
              <a:rPr lang="en-US" altLang="ko-KR" sz="1000" b="1" i="1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="</a:t>
            </a:r>
            <a:r>
              <a:rPr lang="ko-KR" altLang="en-US" sz="1000" b="1" i="1" dirty="0" err="1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실제값</a:t>
            </a:r>
            <a:r>
              <a:rPr lang="en-US" altLang="ko-KR" sz="1000" b="1" i="1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"</a:t>
            </a:r>
            <a:r>
              <a:rPr lang="ko-KR" altLang="en-US" sz="1000" b="1" i="1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, </a:t>
            </a:r>
            <a:r>
              <a:rPr lang="en-US" altLang="ko-KR" sz="1000" b="1" i="1" dirty="0" err="1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ylab</a:t>
            </a:r>
            <a:r>
              <a:rPr lang="en-US" altLang="ko-KR" sz="1000" b="1" i="1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=</a:t>
            </a:r>
            <a:r>
              <a:rPr lang="ko-KR" altLang="en-US" sz="1000" b="1" i="1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"</a:t>
            </a:r>
            <a:r>
              <a:rPr lang="ko-KR" altLang="en-US" sz="1000" b="1" i="1" dirty="0" err="1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예측값</a:t>
            </a:r>
            <a:r>
              <a:rPr lang="ko-KR" altLang="en-US" sz="1000" b="1" i="1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"</a:t>
            </a:r>
            <a:r>
              <a:rPr lang="en-US" altLang="ko-KR" sz="1000" b="1" i="1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)</a:t>
            </a:r>
          </a:p>
          <a:p>
            <a:pPr lvl="0">
              <a:lnSpc>
                <a:spcPct val="115000"/>
              </a:lnSpc>
              <a:defRPr lang="ko-KR" altLang="en-US"/>
            </a:pPr>
            <a:endParaRPr lang="en-US" altLang="ko-KR" sz="1000" b="1" i="1" dirty="0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궁서체" panose="02030609000101010101" pitchFamily="17" charset="-127"/>
              <a:ea typeface="궁서체" panose="02030609000101010101" pitchFamily="17" charset="-127"/>
            </a:endParaRPr>
          </a:p>
          <a:p>
            <a:pPr lvl="0">
              <a:lnSpc>
                <a:spcPct val="115000"/>
              </a:lnSpc>
              <a:defRPr lang="ko-KR" altLang="en-US"/>
            </a:pPr>
            <a:endParaRPr lang="en-US" altLang="ko-KR" sz="1000" b="1" i="1" dirty="0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궁서체" panose="02030609000101010101" pitchFamily="17" charset="-127"/>
              <a:ea typeface="궁서체" panose="02030609000101010101" pitchFamily="17" charset="-127"/>
            </a:endParaRPr>
          </a:p>
          <a:p>
            <a:pPr lvl="0">
              <a:lnSpc>
                <a:spcPct val="115000"/>
              </a:lnSpc>
              <a:defRPr lang="ko-KR" altLang="en-US"/>
            </a:pPr>
            <a:r>
              <a:rPr lang="en-US" altLang="ko-KR" sz="1000" b="1" i="1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# LM</a:t>
            </a:r>
          </a:p>
          <a:p>
            <a:pPr lvl="0">
              <a:lnSpc>
                <a:spcPct val="115000"/>
              </a:lnSpc>
              <a:defRPr lang="ko-KR" altLang="en-US"/>
            </a:pPr>
            <a:r>
              <a:rPr lang="en-US" altLang="ko-KR" sz="1000" b="1" i="1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m1 &lt;- </a:t>
            </a:r>
            <a:r>
              <a:rPr lang="en-US" altLang="ko-KR" sz="1000" b="1" i="1" dirty="0" err="1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lm</a:t>
            </a:r>
            <a:r>
              <a:rPr lang="en-US" altLang="ko-KR" sz="1000" b="1" i="1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(</a:t>
            </a:r>
            <a:r>
              <a:rPr lang="en-US" altLang="ko-KR" sz="1000" b="1" i="1" dirty="0" err="1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y~x</a:t>
            </a:r>
            <a:r>
              <a:rPr lang="en-US" altLang="ko-KR" sz="1000" b="1" i="1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, regression)</a:t>
            </a:r>
          </a:p>
          <a:p>
            <a:pPr lvl="0">
              <a:lnSpc>
                <a:spcPct val="115000"/>
              </a:lnSpc>
              <a:defRPr lang="ko-KR" altLang="en-US"/>
            </a:pPr>
            <a:r>
              <a:rPr lang="en-US" altLang="ko-KR" sz="1000" b="1" i="1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p1 &lt;- predict(m1, </a:t>
            </a:r>
            <a:r>
              <a:rPr lang="en-US" altLang="ko-KR" sz="1000" b="1" i="1" dirty="0" err="1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newdata</a:t>
            </a:r>
            <a:r>
              <a:rPr lang="en-US" altLang="ko-KR" sz="1000" b="1" i="1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=regression)</a:t>
            </a:r>
          </a:p>
          <a:p>
            <a:pPr lvl="0">
              <a:lnSpc>
                <a:spcPct val="115000"/>
              </a:lnSpc>
              <a:defRPr lang="ko-KR" altLang="en-US"/>
            </a:pPr>
            <a:r>
              <a:rPr lang="en-US" altLang="ko-KR" sz="1000" b="1" i="1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points(</a:t>
            </a:r>
            <a:r>
              <a:rPr lang="en-US" altLang="ko-KR" sz="1000" b="1" i="1" dirty="0" err="1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regression$x</a:t>
            </a:r>
            <a:r>
              <a:rPr lang="en-US" altLang="ko-KR" sz="1000" b="1" i="1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, p1, col = "blue", </a:t>
            </a:r>
            <a:r>
              <a:rPr lang="en-US" altLang="ko-KR" sz="1000" b="1" i="1" dirty="0" err="1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pch</a:t>
            </a:r>
            <a:r>
              <a:rPr lang="en-US" altLang="ko-KR" sz="1000" b="1" i="1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="L")</a:t>
            </a:r>
          </a:p>
          <a:p>
            <a:pPr lvl="0">
              <a:lnSpc>
                <a:spcPct val="115000"/>
              </a:lnSpc>
              <a:defRPr lang="ko-KR" altLang="en-US"/>
            </a:pPr>
            <a:endParaRPr lang="en-US" altLang="ko-KR" sz="1000" b="1" i="1" dirty="0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궁서체" panose="02030609000101010101" pitchFamily="17" charset="-127"/>
              <a:ea typeface="궁서체" panose="02030609000101010101" pitchFamily="17" charset="-127"/>
            </a:endParaRPr>
          </a:p>
          <a:p>
            <a:pPr lvl="0">
              <a:lnSpc>
                <a:spcPct val="115000"/>
              </a:lnSpc>
              <a:defRPr lang="ko-KR" altLang="en-US"/>
            </a:pPr>
            <a:endParaRPr lang="en-US" altLang="ko-KR" sz="1000" b="1" i="1" dirty="0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궁서체" panose="02030609000101010101" pitchFamily="17" charset="-127"/>
              <a:ea typeface="궁서체" panose="02030609000101010101" pitchFamily="17" charset="-127"/>
            </a:endParaRPr>
          </a:p>
          <a:p>
            <a:pPr lvl="0">
              <a:lnSpc>
                <a:spcPct val="115000"/>
              </a:lnSpc>
              <a:defRPr lang="ko-KR" altLang="en-US"/>
            </a:pPr>
            <a:r>
              <a:rPr lang="en-US" altLang="ko-KR" sz="1000" b="1" i="1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#SVR</a:t>
            </a:r>
          </a:p>
          <a:p>
            <a:pPr lvl="0">
              <a:lnSpc>
                <a:spcPct val="115000"/>
              </a:lnSpc>
              <a:defRPr lang="ko-KR" altLang="en-US"/>
            </a:pPr>
            <a:r>
              <a:rPr lang="en-US" altLang="ko-KR" sz="1000" b="1" i="1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m2 &lt;- </a:t>
            </a:r>
            <a:r>
              <a:rPr lang="en-US" altLang="ko-KR" sz="1000" b="1" i="1" dirty="0" err="1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svm</a:t>
            </a:r>
            <a:r>
              <a:rPr lang="en-US" altLang="ko-KR" sz="1000" b="1" i="1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(</a:t>
            </a:r>
            <a:r>
              <a:rPr lang="en-US" altLang="ko-KR" sz="1000" b="1" i="1" dirty="0" err="1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y~x</a:t>
            </a:r>
            <a:r>
              <a:rPr lang="en-US" altLang="ko-KR" sz="1000" b="1" i="1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, regression)</a:t>
            </a:r>
          </a:p>
          <a:p>
            <a:pPr lvl="0">
              <a:lnSpc>
                <a:spcPct val="115000"/>
              </a:lnSpc>
              <a:defRPr lang="ko-KR" altLang="en-US"/>
            </a:pPr>
            <a:r>
              <a:rPr lang="en-US" altLang="ko-KR" sz="1000" b="1" i="1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p2 &lt;- predict(m2, </a:t>
            </a:r>
            <a:r>
              <a:rPr lang="en-US" altLang="ko-KR" sz="1000" b="1" i="1" dirty="0" err="1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newdata</a:t>
            </a:r>
            <a:r>
              <a:rPr lang="en-US" altLang="ko-KR" sz="1000" b="1" i="1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=</a:t>
            </a:r>
            <a:r>
              <a:rPr lang="en-US" altLang="ko-KR" sz="1000" b="1" i="1" dirty="0" err="1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as.matrix</a:t>
            </a:r>
            <a:r>
              <a:rPr lang="en-US" altLang="ko-KR" sz="1000" b="1" i="1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(regression))</a:t>
            </a:r>
          </a:p>
          <a:p>
            <a:pPr lvl="0">
              <a:lnSpc>
                <a:spcPct val="115000"/>
              </a:lnSpc>
              <a:defRPr lang="ko-KR" altLang="en-US"/>
            </a:pPr>
            <a:r>
              <a:rPr lang="en-US" altLang="ko-KR" sz="1000" b="1" i="1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points(</a:t>
            </a:r>
            <a:r>
              <a:rPr lang="en-US" altLang="ko-KR" sz="1000" b="1" i="1" dirty="0" err="1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regression$x</a:t>
            </a:r>
            <a:r>
              <a:rPr lang="en-US" altLang="ko-KR" sz="1000" b="1" i="1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, p2, col = "red", </a:t>
            </a:r>
            <a:r>
              <a:rPr lang="en-US" altLang="ko-KR" sz="1000" b="1" i="1" dirty="0" err="1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pch</a:t>
            </a:r>
            <a:r>
              <a:rPr lang="en-US" altLang="ko-KR" sz="1000" b="1" i="1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="S")</a:t>
            </a:r>
          </a:p>
          <a:p>
            <a:pPr lvl="0">
              <a:lnSpc>
                <a:spcPct val="115000"/>
              </a:lnSpc>
              <a:defRPr lang="ko-KR" altLang="en-US"/>
            </a:pPr>
            <a:endParaRPr lang="en-US" altLang="ko-KR" sz="1000" b="1" i="1" dirty="0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궁서체" panose="02030609000101010101" pitchFamily="17" charset="-127"/>
              <a:ea typeface="궁서체" panose="02030609000101010101" pitchFamily="17" charset="-127"/>
            </a:endParaRPr>
          </a:p>
          <a:p>
            <a:pPr lvl="0">
              <a:lnSpc>
                <a:spcPct val="115000"/>
              </a:lnSpc>
              <a:defRPr lang="ko-KR" altLang="en-US"/>
            </a:pPr>
            <a:endParaRPr lang="en-US" altLang="ko-KR" sz="1000" b="1" i="1" dirty="0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궁서체" panose="02030609000101010101" pitchFamily="17" charset="-127"/>
              <a:ea typeface="궁서체" panose="02030609000101010101" pitchFamily="17" charset="-127"/>
            </a:endParaRPr>
          </a:p>
          <a:p>
            <a:pPr lvl="0">
              <a:lnSpc>
                <a:spcPct val="115000"/>
              </a:lnSpc>
              <a:defRPr lang="ko-KR" altLang="en-US"/>
            </a:pPr>
            <a:r>
              <a:rPr lang="en-US" altLang="ko-KR" sz="1000" b="1" i="1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- SVR</a:t>
            </a:r>
            <a:r>
              <a:rPr lang="ko-KR" altLang="en-US" sz="1000" b="1" i="1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은 그래프의 끝 쪽에서 오차가 커짐을 볼 수 있다.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58CBFC2-B76A-4B2C-BC79-1EADF5EE44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alpha val="20000"/>
                </a:schemeClr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49703F8-40F0-4C9B-9DC4-DA4BACB9C2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328" y="1274618"/>
            <a:ext cx="4999885" cy="4494357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5E74535-9C0E-4211-B088-610AD56262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881769" y="3690871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3961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5D6A2D89-5CBB-4F56-97AA-C8A4D993A5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96043" y="2188029"/>
            <a:ext cx="10195126" cy="3935185"/>
          </a:xfrm>
        </p:spPr>
        <p:txBody>
          <a:bodyPr>
            <a:normAutofit fontScale="475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목표 변수가 이분형 </a:t>
            </a:r>
            <a:r>
              <a:rPr lang="en-US" altLang="ko-KR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or </a:t>
            </a:r>
            <a:r>
              <a:rPr lang="ko-KR" altLang="en-US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범주형인</a:t>
            </a:r>
            <a:r>
              <a:rPr lang="ko-KR" altLang="en-US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 경우 </a:t>
            </a:r>
            <a:r>
              <a:rPr lang="en-US" altLang="ko-KR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, </a:t>
            </a:r>
            <a:r>
              <a:rPr lang="ko-KR" altLang="en-US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로지스틱 회귀분석 수행</a:t>
            </a:r>
            <a:endParaRPr lang="en-US" altLang="ko-KR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궁서체" panose="02030609000101010101" pitchFamily="17" charset="-127"/>
              <a:ea typeface="궁서체" panose="02030609000101010101" pitchFamily="17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궁서체" panose="02030609000101010101" pitchFamily="17" charset="-127"/>
              <a:ea typeface="궁서체" panose="02030609000101010101" pitchFamily="17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궁서체" panose="02030609000101010101" pitchFamily="17" charset="-127"/>
              <a:ea typeface="궁서체" panose="02030609000101010101" pitchFamily="17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독립변수가 하나이고</a:t>
            </a:r>
            <a:r>
              <a:rPr lang="en-US" altLang="ko-KR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 X </a:t>
            </a:r>
            <a:r>
              <a:rPr lang="ko-KR" altLang="en-US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이며 </a:t>
            </a:r>
            <a:r>
              <a:rPr lang="en-US" altLang="ko-KR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, </a:t>
            </a:r>
            <a:r>
              <a:rPr lang="ko-KR" altLang="en-US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목표변수 </a:t>
            </a:r>
            <a:r>
              <a:rPr lang="en-US" altLang="ko-KR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Y </a:t>
            </a:r>
            <a:r>
              <a:rPr lang="ko-KR" altLang="en-US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가 </a:t>
            </a:r>
            <a:endParaRPr lang="en-US" altLang="ko-KR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궁서체" panose="02030609000101010101" pitchFamily="17" charset="-127"/>
              <a:ea typeface="궁서체" panose="02030609000101010101" pitchFamily="17" charset="-127"/>
            </a:endParaRPr>
          </a:p>
          <a:p>
            <a:r>
              <a:rPr lang="ko-KR" altLang="en-US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이분형으로 값을 </a:t>
            </a:r>
            <a:r>
              <a:rPr lang="en-US" altLang="ko-KR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0or1</a:t>
            </a:r>
            <a:r>
              <a:rPr lang="ko-KR" altLang="en-US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을 가지는 경우의 </a:t>
            </a:r>
            <a:r>
              <a:rPr lang="ko-KR" altLang="en-US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승산비</a:t>
            </a:r>
            <a:endParaRPr lang="en-US" altLang="ko-KR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궁서체" panose="02030609000101010101" pitchFamily="17" charset="-127"/>
              <a:ea typeface="궁서체" panose="02030609000101010101" pitchFamily="17" charset="-127"/>
            </a:endParaRPr>
          </a:p>
          <a:p>
            <a:endParaRPr lang="en-US" altLang="ko-KR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궁서체" panose="02030609000101010101" pitchFamily="17" charset="-127"/>
              <a:ea typeface="궁서체" panose="02030609000101010101" pitchFamily="17" charset="-127"/>
            </a:endParaRPr>
          </a:p>
          <a:p>
            <a:endParaRPr lang="en-US" altLang="ko-KR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궁서체" panose="02030609000101010101" pitchFamily="17" charset="-127"/>
              <a:ea typeface="궁서체" panose="02030609000101010101" pitchFamily="17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b="1" i="1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 Odds Ratio = P(Y=1|X)/P(Y=0|X) = P(Y=1|X)/1-P(Y=1|X)</a:t>
            </a:r>
          </a:p>
          <a:p>
            <a:endParaRPr lang="en-US" altLang="ko-KR" sz="2400" b="1" i="1" dirty="0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궁서체" panose="02030609000101010101" pitchFamily="17" charset="-127"/>
              <a:ea typeface="궁서체" panose="02030609000101010101" pitchFamily="17" charset="-127"/>
            </a:endParaRPr>
          </a:p>
          <a:p>
            <a:endParaRPr lang="en-US" altLang="ko-KR" sz="2400" b="1" i="1" dirty="0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궁서체" panose="02030609000101010101" pitchFamily="17" charset="-127"/>
              <a:ea typeface="궁서체" panose="02030609000101010101" pitchFamily="17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b="1" i="1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승산비에 로그를 </a:t>
            </a:r>
            <a:r>
              <a:rPr lang="ko-KR" altLang="en-US" sz="2400" b="1" i="1" dirty="0" err="1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취한것을</a:t>
            </a:r>
            <a:r>
              <a:rPr lang="ko-KR" altLang="en-US" sz="2400" b="1" i="1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 </a:t>
            </a:r>
            <a:r>
              <a:rPr lang="ko-KR" altLang="en-US" sz="2400" b="1" i="1" dirty="0" err="1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로짓</a:t>
            </a:r>
            <a:r>
              <a:rPr lang="ko-KR" altLang="en-US" sz="2400" b="1" i="1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 변환이라 하고, 이 </a:t>
            </a:r>
            <a:r>
              <a:rPr lang="ko-KR" altLang="en-US" sz="2400" b="1" i="1" dirty="0" err="1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로짓</a:t>
            </a:r>
            <a:r>
              <a:rPr lang="ko-KR" altLang="en-US" sz="2400" b="1" i="1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 변환 함수에 대한 선형회귀식을 추정.  </a:t>
            </a:r>
            <a:endParaRPr lang="en-US" altLang="ko-KR" sz="2400" b="1" i="1" dirty="0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궁서체" panose="02030609000101010101" pitchFamily="17" charset="-127"/>
              <a:ea typeface="궁서체" panose="02030609000101010101" pitchFamily="17" charset="-127"/>
            </a:endParaRPr>
          </a:p>
          <a:p>
            <a:r>
              <a:rPr lang="en-US" altLang="ko-KR" sz="2400" b="1" i="1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log(P(Y=1|X)/1-P(Y=1|X) ) = a + </a:t>
            </a:r>
            <a:r>
              <a:rPr lang="en-US" altLang="ko-KR" sz="2400" b="1" i="1" dirty="0" err="1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bX</a:t>
            </a:r>
            <a:r>
              <a:rPr lang="en-US" altLang="ko-KR" sz="2400" b="1" i="1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 </a:t>
            </a:r>
          </a:p>
          <a:p>
            <a:endParaRPr lang="en-US" altLang="ko-KR" b="1" i="1" dirty="0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궁서체" panose="02030609000101010101" pitchFamily="17" charset="-127"/>
              <a:ea typeface="궁서체" panose="02030609000101010101" pitchFamily="17" charset="-127"/>
            </a:endParaRPr>
          </a:p>
          <a:p>
            <a:endParaRPr lang="en-US" altLang="ko-KR" sz="2400" b="1" i="1" dirty="0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궁서체" panose="02030609000101010101" pitchFamily="17" charset="-127"/>
              <a:ea typeface="궁서체" panose="02030609000101010101" pitchFamily="17" charset="-127"/>
            </a:endParaRPr>
          </a:p>
          <a:p>
            <a:endParaRPr lang="en-US" altLang="ko-KR" sz="2400" b="1" i="1" dirty="0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궁서체" panose="02030609000101010101" pitchFamily="17" charset="-127"/>
              <a:ea typeface="궁서체" panose="02030609000101010101" pitchFamily="17" charset="-127"/>
            </a:endParaRPr>
          </a:p>
          <a:p>
            <a:endParaRPr lang="en-US" altLang="ko-KR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궁서체" panose="02030609000101010101" pitchFamily="17" charset="-127"/>
              <a:ea typeface="궁서체" panose="02030609000101010101" pitchFamily="17" charset="-127"/>
            </a:endParaRPr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19E6C7A1-4C51-4A7E-A1F9-15326CDC73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60243" y="574451"/>
            <a:ext cx="7977600" cy="895121"/>
          </a:xfrm>
        </p:spPr>
        <p:txBody>
          <a:bodyPr/>
          <a:lstStyle/>
          <a:p>
            <a:r>
              <a:rPr lang="ko-KR" altLang="en-US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로지스틱 회귀분석</a:t>
            </a:r>
          </a:p>
        </p:txBody>
      </p:sp>
    </p:spTree>
    <p:extLst>
      <p:ext uri="{BB962C8B-B14F-4D97-AF65-F5344CB8AC3E}">
        <p14:creationId xmlns:p14="http://schemas.microsoft.com/office/powerpoint/2010/main" val="26118991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5D6A2D89-5CBB-4F56-97AA-C8A4D993A5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96043" y="2726871"/>
            <a:ext cx="10195126" cy="3902529"/>
          </a:xfrm>
        </p:spPr>
        <p:txBody>
          <a:bodyPr>
            <a:normAutofit fontScale="85000" lnSpcReduction="20000"/>
          </a:bodyPr>
          <a:lstStyle/>
          <a:p>
            <a:pPr marL="342900" lvl="0" indent="-342900">
              <a:buFont typeface="Arial" panose="020B0604020202020204" pitchFamily="34" charset="0"/>
              <a:buChar char="•"/>
              <a:defRPr lang="ko-KR" altLang="en-US"/>
            </a:pPr>
            <a:r>
              <a:rPr lang="ko-KR" altLang="en-US" sz="2400" b="1" i="1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로지스틱 회귀분석은 결과가 범주형으로 나와야 할 때 사용</a:t>
            </a:r>
          </a:p>
          <a:p>
            <a:pPr lvl="0">
              <a:defRPr lang="ko-KR" altLang="en-US"/>
            </a:pPr>
            <a:endParaRPr lang="en-US" altLang="ko-KR" sz="2400" b="1" i="1" dirty="0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궁서체" panose="02030609000101010101" pitchFamily="17" charset="-127"/>
              <a:ea typeface="궁서체" panose="02030609000101010101" pitchFamily="17" charset="-127"/>
            </a:endParaRPr>
          </a:p>
          <a:p>
            <a:pPr lvl="0">
              <a:defRPr lang="ko-KR" altLang="en-US"/>
            </a:pPr>
            <a:endParaRPr lang="ko-KR" altLang="en-US" sz="2400" b="1" i="1" dirty="0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궁서체" panose="02030609000101010101" pitchFamily="17" charset="-127"/>
              <a:ea typeface="궁서체" panose="02030609000101010101" pitchFamily="17" charset="-127"/>
            </a:endParaRPr>
          </a:p>
          <a:p>
            <a:pPr marL="342900" lvl="0" indent="-342900">
              <a:buFont typeface="Arial" panose="020B0604020202020204" pitchFamily="34" charset="0"/>
              <a:buChar char="•"/>
              <a:defRPr lang="ko-KR" altLang="en-US"/>
            </a:pPr>
            <a:r>
              <a:rPr lang="ko-KR" altLang="en-US" sz="2400" b="1" i="1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결과는 승산비를 선형회귀식으로 적합한 뒤 예측한 확률 값으로 나오며,</a:t>
            </a:r>
            <a:endParaRPr lang="en-US" altLang="ko-KR" sz="2400" b="1" i="1" dirty="0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궁서체" panose="02030609000101010101" pitchFamily="17" charset="-127"/>
              <a:ea typeface="궁서체" panose="02030609000101010101" pitchFamily="17" charset="-127"/>
            </a:endParaRPr>
          </a:p>
          <a:p>
            <a:pPr lvl="0">
              <a:defRPr lang="ko-KR" altLang="en-US"/>
            </a:pPr>
            <a:r>
              <a:rPr lang="ko-KR" altLang="en-US" sz="2400" b="1" i="1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 이에 대한 </a:t>
            </a:r>
            <a:r>
              <a:rPr lang="ko-KR" altLang="en-US" sz="2400" b="1" i="1" dirty="0" err="1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기준값</a:t>
            </a:r>
            <a:r>
              <a:rPr lang="ko-KR" altLang="en-US" sz="2400" b="1" i="1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(</a:t>
            </a:r>
            <a:r>
              <a:rPr lang="ko-KR" altLang="en-US" sz="2400" b="1" i="1" dirty="0" err="1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경계값</a:t>
            </a:r>
            <a:r>
              <a:rPr lang="ko-KR" altLang="en-US" sz="2400" b="1" i="1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)을 두어 0 또는 1로만 나오게 한다.</a:t>
            </a:r>
          </a:p>
          <a:p>
            <a:pPr lvl="0">
              <a:defRPr lang="ko-KR" altLang="en-US"/>
            </a:pPr>
            <a:endParaRPr lang="en-US" altLang="ko-KR" sz="2400" b="1" i="1" dirty="0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궁서체" panose="02030609000101010101" pitchFamily="17" charset="-127"/>
              <a:ea typeface="궁서체" panose="02030609000101010101" pitchFamily="17" charset="-127"/>
            </a:endParaRPr>
          </a:p>
          <a:p>
            <a:pPr lvl="0">
              <a:defRPr lang="ko-KR" altLang="en-US"/>
            </a:pPr>
            <a:endParaRPr lang="ko-KR" altLang="en-US" sz="2400" b="1" i="1" dirty="0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궁서체" panose="02030609000101010101" pitchFamily="17" charset="-127"/>
              <a:ea typeface="궁서체" panose="02030609000101010101" pitchFamily="17" charset="-127"/>
            </a:endParaRPr>
          </a:p>
          <a:p>
            <a:pPr marL="342900" lvl="0" indent="-342900">
              <a:buFont typeface="Arial" panose="020B0604020202020204" pitchFamily="34" charset="0"/>
              <a:buChar char="•"/>
              <a:defRPr lang="ko-KR" altLang="en-US"/>
            </a:pPr>
            <a:r>
              <a:rPr lang="ko-KR" altLang="en-US" sz="2400" b="1" i="1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 0과 1로만 분석해내는 것을 이항 로지스틱 회귀분석이라 한다. 로지스틱 회귀분석의 대표적인 방법.</a:t>
            </a:r>
          </a:p>
          <a:p>
            <a:endParaRPr lang="en-US" altLang="ko-KR" sz="2400" b="1" i="1" dirty="0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궁서체" panose="02030609000101010101" pitchFamily="17" charset="-127"/>
              <a:ea typeface="궁서체" panose="02030609000101010101" pitchFamily="17" charset="-127"/>
            </a:endParaRPr>
          </a:p>
          <a:p>
            <a:endParaRPr lang="en-US" altLang="ko-KR" sz="2400" b="1" i="1" dirty="0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궁서체" panose="02030609000101010101" pitchFamily="17" charset="-127"/>
              <a:ea typeface="궁서체" panose="02030609000101010101" pitchFamily="17" charset="-127"/>
            </a:endParaRPr>
          </a:p>
          <a:p>
            <a:endParaRPr lang="en-US" altLang="ko-KR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궁서체" panose="02030609000101010101" pitchFamily="17" charset="-127"/>
              <a:ea typeface="궁서체" panose="02030609000101010101" pitchFamily="17" charset="-127"/>
            </a:endParaRPr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19E6C7A1-4C51-4A7E-A1F9-15326CDC73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60243" y="574451"/>
            <a:ext cx="7977600" cy="895121"/>
          </a:xfrm>
        </p:spPr>
        <p:txBody>
          <a:bodyPr/>
          <a:lstStyle/>
          <a:p>
            <a:r>
              <a:rPr lang="ko-KR" altLang="en-US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로지스틱 회귀모형</a:t>
            </a:r>
          </a:p>
        </p:txBody>
      </p:sp>
    </p:spTree>
    <p:extLst>
      <p:ext uri="{BB962C8B-B14F-4D97-AF65-F5344CB8AC3E}">
        <p14:creationId xmlns:p14="http://schemas.microsoft.com/office/powerpoint/2010/main" val="16550347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19E6C7A1-4C51-4A7E-A1F9-15326CDC73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9510" y="399418"/>
            <a:ext cx="9394526" cy="1985642"/>
          </a:xfrm>
        </p:spPr>
        <p:txBody>
          <a:bodyPr anchor="ctr">
            <a:normAutofit/>
          </a:bodyPr>
          <a:lstStyle/>
          <a:p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데이터 준비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D6A2D89-5CBB-4F56-97AA-C8A4D993A5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54801" y="531815"/>
            <a:ext cx="4451347" cy="1720850"/>
          </a:xfrm>
        </p:spPr>
        <p:txBody>
          <a:bodyPr anchor="ctr">
            <a:normAutofit/>
          </a:bodyPr>
          <a:lstStyle/>
          <a:p>
            <a:endParaRPr lang="ko-KR" altLang="en-US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궁서체" panose="02030609000101010101" pitchFamily="17" charset="-127"/>
              <a:ea typeface="궁서체" panose="02030609000101010101" pitchFamily="17" charset="-127"/>
            </a:endParaRPr>
          </a:p>
        </p:txBody>
      </p:sp>
      <p:pic>
        <p:nvPicPr>
          <p:cNvPr id="4" name="그림 3" descr="테이블이(가) 표시된 사진&#10;&#10;자동 생성된 설명">
            <a:extLst>
              <a:ext uri="{FF2B5EF4-FFF2-40B4-BE49-F238E27FC236}">
                <a16:creationId xmlns:a16="http://schemas.microsoft.com/office/drawing/2014/main" id="{9F1DD240-EAB8-4E54-A5A0-14B166258B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" b="18823"/>
          <a:stretch/>
        </p:blipFill>
        <p:spPr>
          <a:xfrm>
            <a:off x="541339" y="2843213"/>
            <a:ext cx="10953975" cy="3472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2505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5D6A2D89-5CBB-4F56-97AA-C8A4D993A5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9471" y="702129"/>
            <a:ext cx="10521698" cy="5269180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Ifelse</a:t>
            </a:r>
            <a:r>
              <a:rPr lang="en-US" altLang="ko-KR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 </a:t>
            </a:r>
            <a:r>
              <a:rPr lang="ko-KR" altLang="en-US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는</a:t>
            </a:r>
            <a:r>
              <a:rPr lang="en-US" altLang="ko-KR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 if</a:t>
            </a:r>
            <a:r>
              <a:rPr lang="ko-KR" altLang="en-US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와 </a:t>
            </a:r>
            <a:r>
              <a:rPr lang="en-US" altLang="ko-KR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else</a:t>
            </a:r>
            <a:r>
              <a:rPr lang="ko-KR" altLang="en-US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를 한 번에 처리한다</a:t>
            </a:r>
            <a:r>
              <a:rPr lang="en-US" altLang="ko-KR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.</a:t>
            </a:r>
          </a:p>
          <a:p>
            <a:endParaRPr lang="en-US" altLang="ko-KR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궁서체" panose="02030609000101010101" pitchFamily="17" charset="-127"/>
              <a:ea typeface="궁서체" panose="02030609000101010101" pitchFamily="17" charset="-127"/>
            </a:endParaRPr>
          </a:p>
          <a:p>
            <a:endParaRPr lang="en-US" altLang="ko-KR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궁서체" panose="02030609000101010101" pitchFamily="17" charset="-127"/>
              <a:ea typeface="궁서체" panose="02030609000101010101" pitchFamily="17" charset="-127"/>
            </a:endParaRPr>
          </a:p>
          <a:p>
            <a:r>
              <a:rPr lang="en-US" altLang="ko-KR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1.</a:t>
            </a:r>
            <a:r>
              <a:rPr lang="ko-KR" altLang="en-US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조건</a:t>
            </a:r>
            <a:r>
              <a:rPr lang="en-US" altLang="ko-KR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 </a:t>
            </a:r>
          </a:p>
          <a:p>
            <a:r>
              <a:rPr lang="en-US" altLang="ko-KR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2,</a:t>
            </a:r>
            <a:r>
              <a:rPr lang="ko-KR" altLang="en-US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참일 </a:t>
            </a:r>
            <a:r>
              <a:rPr lang="ko-KR" altLang="en-US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떄</a:t>
            </a:r>
            <a:r>
              <a:rPr lang="ko-KR" altLang="en-US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 수행할 내용</a:t>
            </a:r>
            <a:endParaRPr lang="en-US" altLang="ko-KR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궁서체" panose="02030609000101010101" pitchFamily="17" charset="-127"/>
              <a:ea typeface="궁서체" panose="02030609000101010101" pitchFamily="17" charset="-127"/>
            </a:endParaRPr>
          </a:p>
          <a:p>
            <a:r>
              <a:rPr lang="en-US" altLang="ko-KR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3.</a:t>
            </a:r>
            <a:r>
              <a:rPr lang="ko-KR" altLang="en-US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거짓일 때 수행할 내용</a:t>
            </a:r>
            <a:endParaRPr lang="en-US" altLang="ko-KR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궁서체" panose="02030609000101010101" pitchFamily="17" charset="-127"/>
              <a:ea typeface="궁서체" panose="02030609000101010101" pitchFamily="17" charset="-127"/>
            </a:endParaRPr>
          </a:p>
          <a:p>
            <a:endParaRPr lang="en-US" altLang="ko-KR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궁서체" panose="02030609000101010101" pitchFamily="17" charset="-127"/>
              <a:ea typeface="궁서체" panose="02030609000101010101" pitchFamily="17" charset="-127"/>
            </a:endParaRPr>
          </a:p>
          <a:p>
            <a:endParaRPr lang="en-US" altLang="ko-KR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궁서체" panose="02030609000101010101" pitchFamily="17" charset="-127"/>
              <a:ea typeface="궁서체" panose="02030609000101010101" pitchFamily="17" charset="-127"/>
            </a:endParaRPr>
          </a:p>
          <a:p>
            <a:r>
              <a:rPr lang="en-US" altLang="ko-KR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Ex) a=3</a:t>
            </a:r>
          </a:p>
          <a:p>
            <a:r>
              <a:rPr lang="en-US" altLang="ko-KR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Ifelse</a:t>
            </a:r>
            <a:r>
              <a:rPr lang="en-US" altLang="ko-KR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(a==3,”3</a:t>
            </a:r>
            <a:r>
              <a:rPr lang="ko-KR" altLang="en-US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입니다</a:t>
            </a:r>
            <a:r>
              <a:rPr lang="en-US" altLang="ko-KR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”,”3</a:t>
            </a:r>
            <a:r>
              <a:rPr lang="ko-KR" altLang="en-US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이 아닙니다</a:t>
            </a:r>
            <a:r>
              <a:rPr lang="en-US" altLang="ko-KR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“)</a:t>
            </a:r>
            <a:endParaRPr lang="ko-KR" altLang="en-US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궁서체" panose="02030609000101010101" pitchFamily="17" charset="-127"/>
              <a:ea typeface="궁서체" panose="02030609000101010101" pitchFamily="17" charset="-127"/>
            </a:endParaRPr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19E6C7A1-4C51-4A7E-A1F9-15326CDC73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35700" y="-2315706"/>
            <a:ext cx="7977600" cy="2085696"/>
          </a:xfrm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452594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5D6A2D89-5CBB-4F56-97AA-C8A4D993A5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9471" y="817417"/>
            <a:ext cx="10521698" cy="5153891"/>
          </a:xfrm>
        </p:spPr>
        <p:txBody>
          <a:bodyPr>
            <a:normAutofit fontScale="77500" lnSpcReduction="20000"/>
          </a:bodyPr>
          <a:lstStyle/>
          <a:p>
            <a:r>
              <a:rPr lang="ko-KR" altLang="en-US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종속변수를 </a:t>
            </a:r>
            <a:r>
              <a:rPr lang="ko-KR" altLang="en-US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팩터로</a:t>
            </a:r>
            <a:r>
              <a:rPr lang="ko-KR" altLang="en-US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 만들기</a:t>
            </a:r>
            <a:endParaRPr lang="en-US" altLang="ko-KR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궁서체" panose="02030609000101010101" pitchFamily="17" charset="-127"/>
              <a:ea typeface="궁서체" panose="02030609000101010101" pitchFamily="17" charset="-127"/>
            </a:endParaRPr>
          </a:p>
          <a:p>
            <a:endParaRPr lang="en-US" altLang="ko-KR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궁서체" panose="02030609000101010101" pitchFamily="17" charset="-127"/>
              <a:ea typeface="궁서체" panose="02030609000101010101" pitchFamily="17" charset="-127"/>
            </a:endParaRPr>
          </a:p>
          <a:p>
            <a:endParaRPr lang="en-US" altLang="ko-KR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궁서체" panose="02030609000101010101" pitchFamily="17" charset="-127"/>
              <a:ea typeface="궁서체" panose="02030609000101010101" pitchFamily="17" charset="-127"/>
            </a:endParaRPr>
          </a:p>
          <a:p>
            <a:endParaRPr lang="en-US" altLang="ko-KR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궁서체" panose="02030609000101010101" pitchFamily="17" charset="-127"/>
              <a:ea typeface="궁서체" panose="02030609000101010101" pitchFamily="17" charset="-127"/>
            </a:endParaRPr>
          </a:p>
          <a:p>
            <a:r>
              <a:rPr lang="ko-KR" altLang="en-US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이항 로지스틱 회귀분석은 두 개의 부류로만 나와야 함</a:t>
            </a:r>
            <a:endParaRPr lang="en-US" altLang="ko-KR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궁서체" panose="02030609000101010101" pitchFamily="17" charset="-127"/>
              <a:ea typeface="궁서체" panose="02030609000101010101" pitchFamily="17" charset="-127"/>
            </a:endParaRPr>
          </a:p>
          <a:p>
            <a:endParaRPr lang="en-US" altLang="ko-KR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궁서체" panose="02030609000101010101" pitchFamily="17" charset="-127"/>
              <a:ea typeface="궁서체" panose="02030609000101010101" pitchFamily="17" charset="-127"/>
            </a:endParaRPr>
          </a:p>
          <a:p>
            <a:r>
              <a:rPr lang="ko-KR" altLang="en-US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따라서 종속변수는 숫자형이 되어서는 안 됨</a:t>
            </a:r>
            <a:endParaRPr lang="en-US" altLang="ko-KR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궁서체" panose="02030609000101010101" pitchFamily="17" charset="-127"/>
              <a:ea typeface="궁서체" panose="02030609000101010101" pitchFamily="17" charset="-127"/>
            </a:endParaRPr>
          </a:p>
          <a:p>
            <a:endParaRPr lang="en-US" altLang="ko-KR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궁서체" panose="02030609000101010101" pitchFamily="17" charset="-127"/>
              <a:ea typeface="궁서체" panose="02030609000101010101" pitchFamily="17" charset="-127"/>
            </a:endParaRPr>
          </a:p>
          <a:p>
            <a:r>
              <a:rPr lang="ko-KR" altLang="en-US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종속변수는 두개의 종류</a:t>
            </a:r>
            <a:r>
              <a:rPr lang="en-US" altLang="ko-KR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(1,0)</a:t>
            </a:r>
            <a:r>
              <a:rPr lang="ko-KR" altLang="en-US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만 갖게 하고</a:t>
            </a:r>
            <a:r>
              <a:rPr lang="en-US" altLang="ko-KR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, </a:t>
            </a:r>
          </a:p>
          <a:p>
            <a:r>
              <a:rPr lang="ko-KR" altLang="en-US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팩터로</a:t>
            </a:r>
            <a:r>
              <a:rPr lang="ko-KR" altLang="en-US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 만들어 연속형이 아님을 밝힘</a:t>
            </a:r>
            <a:endParaRPr lang="en-US" altLang="ko-KR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궁서체" panose="02030609000101010101" pitchFamily="17" charset="-127"/>
              <a:ea typeface="궁서체" panose="02030609000101010101" pitchFamily="17" charset="-127"/>
            </a:endParaRPr>
          </a:p>
          <a:p>
            <a:endParaRPr lang="en-US" altLang="ko-KR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궁서체" panose="02030609000101010101" pitchFamily="17" charset="-127"/>
              <a:ea typeface="궁서체" panose="02030609000101010101" pitchFamily="17" charset="-127"/>
            </a:endParaRPr>
          </a:p>
          <a:p>
            <a:r>
              <a:rPr lang="en-US" altLang="ko-KR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Autoparts2$y_faulty = </a:t>
            </a:r>
            <a:r>
              <a:rPr lang="en-US" altLang="ko-KR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as.factor</a:t>
            </a:r>
            <a:r>
              <a:rPr lang="en-US" altLang="ko-KR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(</a:t>
            </a:r>
            <a:r>
              <a:rPr lang="en-US" altLang="ko-KR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autoparts$y_faulty</a:t>
            </a:r>
            <a:r>
              <a:rPr lang="en-US" altLang="ko-KR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)</a:t>
            </a:r>
            <a:endParaRPr lang="ko-KR" altLang="en-US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궁서체" panose="02030609000101010101" pitchFamily="17" charset="-127"/>
              <a:ea typeface="궁서체" panose="02030609000101010101" pitchFamily="17" charset="-127"/>
            </a:endParaRPr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19E6C7A1-4C51-4A7E-A1F9-15326CDC73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35700" y="-2315706"/>
            <a:ext cx="7977600" cy="2085696"/>
          </a:xfrm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7992436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5D6A2D89-5CBB-4F56-97AA-C8A4D993A5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9471" y="817417"/>
            <a:ext cx="10521698" cy="5153891"/>
          </a:xfrm>
        </p:spPr>
        <p:txBody>
          <a:bodyPr>
            <a:normAutofit/>
          </a:bodyPr>
          <a:lstStyle/>
          <a:p>
            <a:r>
              <a:rPr lang="en-US" altLang="ko-KR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Table()</a:t>
            </a:r>
            <a:r>
              <a:rPr lang="ko-KR" altLang="en-US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 함수</a:t>
            </a:r>
            <a:endParaRPr lang="en-US" altLang="ko-KR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궁서체" panose="02030609000101010101" pitchFamily="17" charset="-127"/>
              <a:ea typeface="궁서체" panose="02030609000101010101" pitchFamily="17" charset="-127"/>
            </a:endParaRPr>
          </a:p>
          <a:p>
            <a:endParaRPr lang="en-US" altLang="ko-KR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궁서체" panose="02030609000101010101" pitchFamily="17" charset="-127"/>
              <a:ea typeface="궁서체" panose="02030609000101010101" pitchFamily="17" charset="-127"/>
            </a:endParaRPr>
          </a:p>
          <a:p>
            <a:endParaRPr lang="en-US" altLang="ko-KR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궁서체" panose="02030609000101010101" pitchFamily="17" charset="-127"/>
              <a:ea typeface="궁서체" panose="02030609000101010101" pitchFamily="17" charset="-127"/>
            </a:endParaRPr>
          </a:p>
          <a:p>
            <a:r>
              <a:rPr lang="en-US" altLang="ko-KR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Table </a:t>
            </a:r>
            <a:r>
              <a:rPr lang="ko-KR" altLang="en-US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함수는 데이터의 종류별로 빈도를 계산해주는 기능</a:t>
            </a:r>
            <a:endParaRPr lang="en-US" altLang="ko-KR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궁서체" panose="02030609000101010101" pitchFamily="17" charset="-127"/>
              <a:ea typeface="궁서체" panose="02030609000101010101" pitchFamily="17" charset="-127"/>
            </a:endParaRPr>
          </a:p>
          <a:p>
            <a:endParaRPr lang="en-US" altLang="ko-KR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궁서체" panose="02030609000101010101" pitchFamily="17" charset="-127"/>
              <a:ea typeface="궁서체" panose="02030609000101010101" pitchFamily="17" charset="-127"/>
            </a:endParaRPr>
          </a:p>
          <a:p>
            <a:endParaRPr lang="ko-KR" altLang="en-US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궁서체" panose="02030609000101010101" pitchFamily="17" charset="-127"/>
              <a:ea typeface="궁서체" panose="02030609000101010101" pitchFamily="17" charset="-127"/>
            </a:endParaRPr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19E6C7A1-4C51-4A7E-A1F9-15326CDC73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35700" y="-2315706"/>
            <a:ext cx="7977600" cy="2085696"/>
          </a:xfrm>
        </p:spPr>
        <p:txBody>
          <a:bodyPr/>
          <a:lstStyle/>
          <a:p>
            <a:endParaRPr lang="ko-KR" altLang="en-US" dirty="0"/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1FF07F40-16D4-4B25-A851-1550D9966A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7147" y="3429000"/>
            <a:ext cx="9206345" cy="2683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4427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5D6A2D89-5CBB-4F56-97AA-C8A4D993A5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60473" y="1724891"/>
            <a:ext cx="6172200" cy="4246417"/>
          </a:xfrm>
        </p:spPr>
        <p:txBody>
          <a:bodyPr>
            <a:normAutofit/>
          </a:bodyPr>
          <a:lstStyle/>
          <a:p>
            <a:r>
              <a:rPr lang="en-US" altLang="ko-KR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Autoparts2 </a:t>
            </a:r>
            <a:r>
              <a:rPr lang="ko-KR" altLang="en-US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데이터의 빈도표를 작성</a:t>
            </a:r>
            <a:endParaRPr lang="en-US" altLang="ko-KR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궁서체" panose="02030609000101010101" pitchFamily="17" charset="-127"/>
              <a:ea typeface="궁서체" panose="02030609000101010101" pitchFamily="17" charset="-127"/>
            </a:endParaRPr>
          </a:p>
          <a:p>
            <a:endParaRPr lang="en-US" altLang="ko-KR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궁서체" panose="02030609000101010101" pitchFamily="17" charset="-127"/>
              <a:ea typeface="궁서체" panose="02030609000101010101" pitchFamily="17" charset="-127"/>
            </a:endParaRPr>
          </a:p>
          <a:p>
            <a:r>
              <a:rPr lang="en-US" altLang="ko-KR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[ 2842 / (189225+2842) ] * 100</a:t>
            </a:r>
          </a:p>
          <a:p>
            <a:r>
              <a:rPr lang="en-US" altLang="ko-KR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= 13 % </a:t>
            </a:r>
          </a:p>
          <a:p>
            <a:r>
              <a:rPr lang="ko-KR" altLang="en-US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따라서 약 </a:t>
            </a:r>
            <a:r>
              <a:rPr lang="en-US" altLang="ko-KR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13%</a:t>
            </a:r>
            <a:r>
              <a:rPr lang="ko-KR" altLang="en-US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가 불량</a:t>
            </a:r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19E6C7A1-4C51-4A7E-A1F9-15326CDC73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35700" y="-2315706"/>
            <a:ext cx="7977600" cy="2085696"/>
          </a:xfrm>
        </p:spPr>
        <p:txBody>
          <a:bodyPr/>
          <a:lstStyle/>
          <a:p>
            <a:endParaRPr lang="ko-KR" altLang="en-US" dirty="0"/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F0A5915B-CA54-4C92-8AAB-6C3CC40BC4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179" y="817416"/>
            <a:ext cx="4715748" cy="5153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9053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72C53508-B3F0-4B95-A7BB-3FB94033C4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19E6C7A1-4C51-4A7E-A1F9-15326CDC73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13600" y="1311279"/>
            <a:ext cx="4060800" cy="2049502"/>
          </a:xfrm>
        </p:spPr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D6A2D89-5CBB-4F56-97AA-C8A4D993A5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94143" y="2780672"/>
            <a:ext cx="5068609" cy="2746493"/>
          </a:xfrm>
        </p:spPr>
        <p:txBody>
          <a:bodyPr>
            <a:normAutofit/>
          </a:bodyPr>
          <a:lstStyle/>
          <a:p>
            <a:r>
              <a:rPr lang="en-US" altLang="ko-KR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0.830</a:t>
            </a:r>
            <a:r>
              <a:rPr lang="ko-KR" altLang="en-US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을 기준으로 삼았을 때</a:t>
            </a:r>
            <a:endParaRPr lang="en-US" altLang="ko-KR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궁서체" panose="02030609000101010101" pitchFamily="17" charset="-127"/>
              <a:ea typeface="궁서체" panose="02030609000101010101" pitchFamily="17" charset="-127"/>
            </a:endParaRPr>
          </a:p>
        </p:txBody>
      </p:sp>
      <p:pic>
        <p:nvPicPr>
          <p:cNvPr id="4" name="그림 3" descr="테이블이(가) 표시된 사진&#10;&#10;자동 생성된 설명">
            <a:extLst>
              <a:ext uri="{FF2B5EF4-FFF2-40B4-BE49-F238E27FC236}">
                <a16:creationId xmlns:a16="http://schemas.microsoft.com/office/drawing/2014/main" id="{286B2BEA-2ED3-4A26-A42B-ED7CEC8985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240" y="586210"/>
            <a:ext cx="5439245" cy="577800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8EBA113-6605-4291-A31D-0BEA2EFFB5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540000"/>
            <a:ext cx="0" cy="577800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DC925D4-A222-4AF4-B410-4AFDEE4557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8100000" flipH="1">
            <a:off x="6674373" y="402322"/>
            <a:ext cx="641183" cy="1069728"/>
            <a:chOff x="6484112" y="2967038"/>
            <a:chExt cx="641183" cy="1069728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0DBBB94E-15E5-42D1-A617-70B91FC06D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808136" y="2967038"/>
              <a:ext cx="317159" cy="932400"/>
              <a:chOff x="6808136" y="2967038"/>
              <a:chExt cx="317159" cy="932400"/>
            </a:xfrm>
          </p:grpSpPr>
          <p:sp>
            <p:nvSpPr>
              <p:cNvPr id="21" name="Freeform 68">
                <a:extLst>
                  <a:ext uri="{FF2B5EF4-FFF2-40B4-BE49-F238E27FC236}">
                    <a16:creationId xmlns:a16="http://schemas.microsoft.com/office/drawing/2014/main" id="{2C81B35A-4CE9-4440-B050-12A299FA65C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808136" y="2967038"/>
                <a:ext cx="159772" cy="710627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" name="Freeform 69">
                <a:extLst>
                  <a:ext uri="{FF2B5EF4-FFF2-40B4-BE49-F238E27FC236}">
                    <a16:creationId xmlns:a16="http://schemas.microsoft.com/office/drawing/2014/main" id="{A0D17983-4044-441A-ADBD-E035D9AE7E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967908" y="2967038"/>
                <a:ext cx="157387" cy="710627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" name="Line 70">
                <a:extLst>
                  <a:ext uri="{FF2B5EF4-FFF2-40B4-BE49-F238E27FC236}">
                    <a16:creationId xmlns:a16="http://schemas.microsoft.com/office/drawing/2014/main" id="{19F1FD06-FDAD-4A4F-BFA2-40C00615ED5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967908" y="2967038"/>
                <a:ext cx="0" cy="932400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7EFDE4C0-4728-4BFA-AB30-F128558D04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8900000" flipH="1">
              <a:off x="6484112" y="3104366"/>
              <a:ext cx="317159" cy="932400"/>
              <a:chOff x="6808136" y="2967038"/>
              <a:chExt cx="317159" cy="932400"/>
            </a:xfrm>
          </p:grpSpPr>
          <p:sp>
            <p:nvSpPr>
              <p:cNvPr id="18" name="Freeform 68">
                <a:extLst>
                  <a:ext uri="{FF2B5EF4-FFF2-40B4-BE49-F238E27FC236}">
                    <a16:creationId xmlns:a16="http://schemas.microsoft.com/office/drawing/2014/main" id="{1D506130-A061-4892-B4AB-FC514FF04A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808136" y="2967038"/>
                <a:ext cx="159772" cy="710627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" name="Freeform 69">
                <a:extLst>
                  <a:ext uri="{FF2B5EF4-FFF2-40B4-BE49-F238E27FC236}">
                    <a16:creationId xmlns:a16="http://schemas.microsoft.com/office/drawing/2014/main" id="{49AD3E33-5B3A-488D-9055-A66F489647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967908" y="2967038"/>
                <a:ext cx="157387" cy="710627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" name="Line 70">
                <a:extLst>
                  <a:ext uri="{FF2B5EF4-FFF2-40B4-BE49-F238E27FC236}">
                    <a16:creationId xmlns:a16="http://schemas.microsoft.com/office/drawing/2014/main" id="{A5CE7C61-384B-4565-8779-29E91BEF4C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967908" y="2967038"/>
                <a:ext cx="0" cy="932400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EE5DB50-1341-4A9E-A206-967EBBDE44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8900000" flipH="1">
            <a:off x="11020476" y="5368081"/>
            <a:ext cx="641183" cy="1069728"/>
            <a:chOff x="6484112" y="2967038"/>
            <a:chExt cx="641183" cy="1069728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19A84626-F20C-4555-AFAF-1A2B70D3D9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808136" y="2967038"/>
              <a:ext cx="317159" cy="932400"/>
              <a:chOff x="6808136" y="2967038"/>
              <a:chExt cx="317159" cy="932400"/>
            </a:xfrm>
          </p:grpSpPr>
          <p:sp>
            <p:nvSpPr>
              <p:cNvPr id="31" name="Freeform 68">
                <a:extLst>
                  <a:ext uri="{FF2B5EF4-FFF2-40B4-BE49-F238E27FC236}">
                    <a16:creationId xmlns:a16="http://schemas.microsoft.com/office/drawing/2014/main" id="{561A2DEB-32E0-497B-AFF5-12455326DC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808136" y="2967038"/>
                <a:ext cx="159772" cy="710627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" name="Freeform 69">
                <a:extLst>
                  <a:ext uri="{FF2B5EF4-FFF2-40B4-BE49-F238E27FC236}">
                    <a16:creationId xmlns:a16="http://schemas.microsoft.com/office/drawing/2014/main" id="{F74C0FA4-7280-478C-9F0A-5C44367405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967908" y="2967038"/>
                <a:ext cx="157387" cy="710627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" name="Line 70">
                <a:extLst>
                  <a:ext uri="{FF2B5EF4-FFF2-40B4-BE49-F238E27FC236}">
                    <a16:creationId xmlns:a16="http://schemas.microsoft.com/office/drawing/2014/main" id="{6055EE13-719B-42CB-B390-656E3D7ED4B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967908" y="2967038"/>
                <a:ext cx="0" cy="932400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0AFE4A8F-11DC-406B-81CA-1EFF5D00CE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8900000" flipH="1">
              <a:off x="6484112" y="3104366"/>
              <a:ext cx="317159" cy="932400"/>
              <a:chOff x="6808136" y="2967038"/>
              <a:chExt cx="317159" cy="932400"/>
            </a:xfrm>
          </p:grpSpPr>
          <p:sp>
            <p:nvSpPr>
              <p:cNvPr id="28" name="Freeform 68">
                <a:extLst>
                  <a:ext uri="{FF2B5EF4-FFF2-40B4-BE49-F238E27FC236}">
                    <a16:creationId xmlns:a16="http://schemas.microsoft.com/office/drawing/2014/main" id="{1220809B-3187-4A4E-B1B4-931C71836CC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808136" y="2967038"/>
                <a:ext cx="159772" cy="710627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" name="Freeform 69">
                <a:extLst>
                  <a:ext uri="{FF2B5EF4-FFF2-40B4-BE49-F238E27FC236}">
                    <a16:creationId xmlns:a16="http://schemas.microsoft.com/office/drawing/2014/main" id="{FA8BADC2-4522-4CCB-B068-9C3AC1F1EF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967908" y="2967038"/>
                <a:ext cx="157387" cy="710627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" name="Line 70">
                <a:extLst>
                  <a:ext uri="{FF2B5EF4-FFF2-40B4-BE49-F238E27FC236}">
                    <a16:creationId xmlns:a16="http://schemas.microsoft.com/office/drawing/2014/main" id="{8507DFE2-C18B-40C2-A945-EFDD0D8EC9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967908" y="2967038"/>
                <a:ext cx="0" cy="932400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5254734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FA27539-4286-4FA8-9DA6-7CF237447C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D6A2D89-5CBB-4F56-97AA-C8A4D993A5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65097" y="432954"/>
            <a:ext cx="4973344" cy="5992091"/>
          </a:xfrm>
        </p:spPr>
        <p:txBody>
          <a:bodyPr>
            <a:normAutofit fontScale="47500" lnSpcReduction="20000"/>
          </a:bodyPr>
          <a:lstStyle/>
          <a:p>
            <a:r>
              <a:rPr lang="ko-KR" altLang="en-US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모델의</a:t>
            </a:r>
            <a:r>
              <a:rPr lang="en-US" altLang="ko-KR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 </a:t>
            </a:r>
            <a:r>
              <a:rPr lang="ko-KR" altLang="en-US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통계적 유의성 확인</a:t>
            </a:r>
            <a:endParaRPr lang="en-US" altLang="ko-KR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궁서체" panose="02030609000101010101" pitchFamily="17" charset="-127"/>
              <a:ea typeface="궁서체" panose="02030609000101010101" pitchFamily="17" charset="-127"/>
            </a:endParaRPr>
          </a:p>
          <a:p>
            <a:endParaRPr lang="en-US" altLang="ko-KR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궁서체" panose="02030609000101010101" pitchFamily="17" charset="-127"/>
              <a:ea typeface="궁서체" panose="02030609000101010101" pitchFamily="17" charset="-127"/>
            </a:endParaRPr>
          </a:p>
          <a:p>
            <a:endParaRPr lang="en-US" altLang="ko-KR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궁서체" panose="02030609000101010101" pitchFamily="17" charset="-127"/>
              <a:ea typeface="궁서체" panose="02030609000101010101" pitchFamily="17" charset="-127"/>
            </a:endParaRPr>
          </a:p>
          <a:p>
            <a:endParaRPr lang="en-US" altLang="ko-KR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궁서체" panose="02030609000101010101" pitchFamily="17" charset="-127"/>
              <a:ea typeface="궁서체" panose="02030609000101010101" pitchFamily="17" charset="-127"/>
            </a:endParaRPr>
          </a:p>
          <a:p>
            <a:r>
              <a:rPr lang="en-US" altLang="ko-KR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P-value</a:t>
            </a:r>
            <a:r>
              <a:rPr lang="ko-KR" altLang="en-US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값이 </a:t>
            </a:r>
            <a:r>
              <a:rPr lang="en-US" altLang="ko-KR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load_time</a:t>
            </a:r>
            <a:r>
              <a:rPr lang="en-US" altLang="ko-KR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 </a:t>
            </a:r>
            <a:r>
              <a:rPr lang="ko-KR" altLang="en-US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을 제외하고 유의적으로 나옴</a:t>
            </a:r>
            <a:endParaRPr lang="en-US" altLang="ko-KR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궁서체" panose="02030609000101010101" pitchFamily="17" charset="-127"/>
              <a:ea typeface="궁서체" panose="02030609000101010101" pitchFamily="17" charset="-127"/>
            </a:endParaRPr>
          </a:p>
          <a:p>
            <a:endParaRPr lang="en-US" altLang="ko-KR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궁서체" panose="02030609000101010101" pitchFamily="17" charset="-127"/>
              <a:ea typeface="궁서체" panose="02030609000101010101" pitchFamily="17" charset="-127"/>
            </a:endParaRPr>
          </a:p>
          <a:p>
            <a:r>
              <a:rPr lang="en-US" altLang="ko-KR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Null deviance :</a:t>
            </a:r>
          </a:p>
          <a:p>
            <a:r>
              <a:rPr lang="ko-KR" altLang="en-US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 기본 회귀분석에서 전체 제곱합이 있던 자리</a:t>
            </a:r>
            <a:endParaRPr lang="en-US" altLang="ko-KR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궁서체" panose="02030609000101010101" pitchFamily="17" charset="-127"/>
              <a:ea typeface="궁서체" panose="02030609000101010101" pitchFamily="17" charset="-127"/>
            </a:endParaRPr>
          </a:p>
          <a:p>
            <a:endParaRPr lang="en-US" altLang="ko-KR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궁서체" panose="02030609000101010101" pitchFamily="17" charset="-127"/>
              <a:ea typeface="궁서체" panose="02030609000101010101" pitchFamily="17" charset="-127"/>
            </a:endParaRPr>
          </a:p>
          <a:p>
            <a:r>
              <a:rPr lang="en-US" altLang="ko-KR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Residual deviance : </a:t>
            </a:r>
          </a:p>
          <a:p>
            <a:r>
              <a:rPr lang="ko-KR" altLang="en-US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기본 회귀분석에서 </a:t>
            </a:r>
            <a:r>
              <a:rPr lang="ko-KR" altLang="en-US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잔차제곱합</a:t>
            </a:r>
            <a:endParaRPr lang="en-US" altLang="ko-KR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궁서체" panose="02030609000101010101" pitchFamily="17" charset="-127"/>
              <a:ea typeface="궁서체" panose="02030609000101010101" pitchFamily="17" charset="-127"/>
            </a:endParaRPr>
          </a:p>
          <a:p>
            <a:endParaRPr lang="en-US" altLang="ko-KR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궁서체" panose="02030609000101010101" pitchFamily="17" charset="-127"/>
              <a:ea typeface="궁서체" panose="02030609000101010101" pitchFamily="17" charset="-127"/>
            </a:endParaRPr>
          </a:p>
          <a:p>
            <a:r>
              <a:rPr lang="en-US" altLang="ko-KR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Aic</a:t>
            </a:r>
            <a:r>
              <a:rPr lang="en-US" altLang="ko-KR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 : </a:t>
            </a:r>
            <a:r>
              <a:rPr lang="ko-KR" altLang="en-US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결정 계수</a:t>
            </a:r>
            <a:endParaRPr lang="en-US" altLang="ko-KR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궁서체" panose="02030609000101010101" pitchFamily="17" charset="-127"/>
              <a:ea typeface="궁서체" panose="02030609000101010101" pitchFamily="17" charset="-127"/>
            </a:endParaRPr>
          </a:p>
          <a:p>
            <a:r>
              <a:rPr lang="ko-KR" altLang="en-US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계수가 양이면 계수가 </a:t>
            </a:r>
            <a:r>
              <a:rPr lang="en-US" altLang="ko-KR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1</a:t>
            </a:r>
            <a:r>
              <a:rPr lang="ko-KR" altLang="en-US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증가할때마다</a:t>
            </a:r>
            <a:r>
              <a:rPr lang="ko-KR" altLang="en-US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 </a:t>
            </a:r>
            <a:r>
              <a:rPr lang="en-US" altLang="ko-KR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y_faulty</a:t>
            </a:r>
            <a:r>
              <a:rPr lang="ko-KR" altLang="en-US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가 계수 배만큼 증가</a:t>
            </a:r>
            <a:endParaRPr lang="en-US" altLang="ko-KR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궁서체" panose="02030609000101010101" pitchFamily="17" charset="-127"/>
              <a:ea typeface="궁서체" panose="02030609000101010101" pitchFamily="17" charset="-127"/>
            </a:endParaRPr>
          </a:p>
          <a:p>
            <a:r>
              <a:rPr lang="ko-KR" altLang="en-US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계수가 음이면 계수가 </a:t>
            </a:r>
            <a:r>
              <a:rPr lang="en-US" altLang="ko-KR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1</a:t>
            </a:r>
            <a:r>
              <a:rPr lang="ko-KR" altLang="en-US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증가할때마다</a:t>
            </a:r>
            <a:r>
              <a:rPr lang="ko-KR" altLang="en-US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 </a:t>
            </a:r>
            <a:r>
              <a:rPr lang="en-US" altLang="ko-KR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y_faulty</a:t>
            </a:r>
            <a:r>
              <a:rPr lang="ko-KR" altLang="en-US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가</a:t>
            </a:r>
            <a:endParaRPr lang="en-US" altLang="ko-KR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궁서체" panose="02030609000101010101" pitchFamily="17" charset="-127"/>
              <a:ea typeface="궁서체" panose="02030609000101010101" pitchFamily="17" charset="-127"/>
            </a:endParaRPr>
          </a:p>
          <a:p>
            <a:r>
              <a:rPr lang="ko-KR" altLang="en-US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개수 배만큼 감소</a:t>
            </a:r>
            <a:endParaRPr lang="en-US" altLang="ko-KR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궁서체" panose="02030609000101010101" pitchFamily="17" charset="-127"/>
              <a:ea typeface="궁서체" panose="02030609000101010101" pitchFamily="17" charset="-127"/>
            </a:endParaRPr>
          </a:p>
          <a:p>
            <a:endParaRPr lang="en-US" altLang="ko-KR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궁서체" panose="02030609000101010101" pitchFamily="17" charset="-127"/>
              <a:ea typeface="궁서체" panose="02030609000101010101" pitchFamily="17" charset="-127"/>
            </a:endParaRPr>
          </a:p>
          <a:p>
            <a:r>
              <a:rPr lang="en-US" altLang="ko-KR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Number of fisher scoring iterations :</a:t>
            </a:r>
          </a:p>
          <a:p>
            <a:r>
              <a:rPr lang="ko-KR" altLang="en-US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반복 횟수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58CBFC2-B76A-4B2C-BC79-1EADF5EE44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alpha val="20000"/>
                </a:schemeClr>
              </a:solidFill>
            </a:endParaRP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1693EBC9-39C4-46CE-812A-7C35A86BBD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328" y="1101436"/>
            <a:ext cx="4999885" cy="4667539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5E74535-9C0E-4211-B088-610AD56262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881769" y="3690871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제목 5">
            <a:extLst>
              <a:ext uri="{FF2B5EF4-FFF2-40B4-BE49-F238E27FC236}">
                <a16:creationId xmlns:a16="http://schemas.microsoft.com/office/drawing/2014/main" id="{19E6C7A1-4C51-4A7E-A1F9-15326CDC73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35700" y="-2315706"/>
            <a:ext cx="7977600" cy="2085696"/>
          </a:xfrm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9013438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FA27539-4286-4FA8-9DA6-7CF237447C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19E6C7A1-4C51-4A7E-A1F9-15326CDC73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13606" y="-2933974"/>
            <a:ext cx="4078800" cy="2138400"/>
          </a:xfrm>
        </p:spPr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D6A2D89-5CBB-4F56-97AA-C8A4D993A5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12369" y="554182"/>
            <a:ext cx="4078800" cy="5214793"/>
          </a:xfrm>
        </p:spPr>
        <p:txBody>
          <a:bodyPr>
            <a:normAutofit/>
          </a:bodyPr>
          <a:lstStyle/>
          <a:p>
            <a:endParaRPr lang="en-US" altLang="ko-KR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궁서체" panose="02030609000101010101" pitchFamily="17" charset="-127"/>
              <a:ea typeface="궁서체" panose="02030609000101010101" pitchFamily="17" charset="-127"/>
            </a:endParaRPr>
          </a:p>
          <a:p>
            <a:endParaRPr lang="en-US" altLang="ko-KR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궁서체" panose="02030609000101010101" pitchFamily="17" charset="-127"/>
              <a:ea typeface="궁서체" panose="02030609000101010101" pitchFamily="17" charset="-127"/>
            </a:endParaRPr>
          </a:p>
          <a:p>
            <a:endParaRPr lang="en-US" altLang="ko-KR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궁서체" panose="02030609000101010101" pitchFamily="17" charset="-127"/>
              <a:ea typeface="궁서체" panose="02030609000101010101" pitchFamily="17" charset="-127"/>
            </a:endParaRPr>
          </a:p>
          <a:p>
            <a:r>
              <a:rPr lang="ko-KR" altLang="en-US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훈련데이터</a:t>
            </a:r>
            <a:r>
              <a:rPr lang="en-US" altLang="ko-KR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(70%)</a:t>
            </a:r>
            <a:r>
              <a:rPr lang="ko-KR" altLang="en-US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와 검증데이터</a:t>
            </a:r>
            <a:r>
              <a:rPr lang="en-US" altLang="ko-KR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(30%)</a:t>
            </a:r>
          </a:p>
          <a:p>
            <a:r>
              <a:rPr lang="ko-KR" altLang="en-US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 데이터셋 나누기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58CBFC2-B76A-4B2C-BC79-1EADF5EE44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alpha val="20000"/>
                </a:schemeClr>
              </a:solidFill>
            </a:endParaRPr>
          </a:p>
        </p:txBody>
      </p:sp>
      <p:pic>
        <p:nvPicPr>
          <p:cNvPr id="4" name="그림 3" descr="테이블이(가) 표시된 사진&#10;&#10;자동 생성된 설명">
            <a:extLst>
              <a:ext uri="{FF2B5EF4-FFF2-40B4-BE49-F238E27FC236}">
                <a16:creationId xmlns:a16="http://schemas.microsoft.com/office/drawing/2014/main" id="{ACC0D35C-4937-40F4-B704-B4EAB9A5EB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328" y="2152702"/>
            <a:ext cx="4999885" cy="2549941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5E74535-9C0E-4211-B088-610AD56262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881769" y="3690871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007073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FA27539-4286-4FA8-9DA6-7CF237447C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19E6C7A1-4C51-4A7E-A1F9-15326CDC73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21813" y="-2373671"/>
            <a:ext cx="4078800" cy="2138400"/>
          </a:xfrm>
        </p:spPr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D6A2D89-5CBB-4F56-97AA-C8A4D993A5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12369" y="1632856"/>
            <a:ext cx="4078800" cy="4136119"/>
          </a:xfrm>
        </p:spPr>
        <p:txBody>
          <a:bodyPr>
            <a:normAutofit fontScale="77500" lnSpcReduction="20000"/>
          </a:bodyPr>
          <a:lstStyle/>
          <a:p>
            <a:pPr lvl="0">
              <a:defRPr lang="ko-KR" altLang="en-US"/>
            </a:pPr>
            <a:r>
              <a:rPr lang="ko-KR" altLang="en-US" sz="2400" b="1" i="1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훈련 데이터 로만 모델 만들기</a:t>
            </a:r>
            <a:endParaRPr lang="en-US" altLang="ko-KR" sz="2400" b="1" i="1" dirty="0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궁서체" panose="02030609000101010101" pitchFamily="17" charset="-127"/>
              <a:ea typeface="궁서체" panose="02030609000101010101" pitchFamily="17" charset="-127"/>
            </a:endParaRPr>
          </a:p>
          <a:p>
            <a:pPr lvl="0">
              <a:defRPr lang="ko-KR" altLang="en-US"/>
            </a:pPr>
            <a:r>
              <a:rPr lang="en-US" altLang="ko-KR" sz="2400" b="1" i="1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(</a:t>
            </a:r>
            <a:r>
              <a:rPr lang="ko-KR" altLang="en-US" sz="2400" b="1" i="1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결과값이 </a:t>
            </a:r>
            <a:r>
              <a:rPr lang="en-US" altLang="ko-KR" sz="2400" b="1" i="1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1</a:t>
            </a:r>
            <a:r>
              <a:rPr lang="ko-KR" altLang="en-US" sz="2400" b="1" i="1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이 될 확률로 표시</a:t>
            </a:r>
            <a:r>
              <a:rPr lang="en-US" altLang="ko-KR" sz="2400" b="1" i="1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)</a:t>
            </a:r>
          </a:p>
          <a:p>
            <a:pPr lvl="0">
              <a:defRPr lang="ko-KR" altLang="en-US"/>
            </a:pPr>
            <a:endParaRPr lang="en-US" altLang="ko-KR" sz="2400" b="1" i="1" dirty="0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궁서체" panose="02030609000101010101" pitchFamily="17" charset="-127"/>
              <a:ea typeface="궁서체" panose="02030609000101010101" pitchFamily="17" charset="-127"/>
            </a:endParaRPr>
          </a:p>
          <a:p>
            <a:pPr lvl="0">
              <a:defRPr lang="ko-KR" altLang="en-US"/>
            </a:pPr>
            <a:r>
              <a:rPr lang="en-US" altLang="ko-KR" sz="2400" b="1" i="1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m &lt;- </a:t>
            </a:r>
            <a:r>
              <a:rPr lang="en-US" altLang="ko-KR" sz="2400" b="1" i="1" dirty="0" err="1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glm</a:t>
            </a:r>
            <a:r>
              <a:rPr lang="en-US" altLang="ko-KR" sz="2400" b="1" i="1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(</a:t>
            </a:r>
            <a:r>
              <a:rPr lang="en-US" altLang="ko-KR" sz="2400" b="1" i="1" dirty="0" err="1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y_faulty</a:t>
            </a:r>
            <a:r>
              <a:rPr lang="en-US" altLang="ko-KR" sz="2400" b="1" i="1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 ~ </a:t>
            </a:r>
            <a:r>
              <a:rPr lang="en-US" altLang="ko-KR" sz="2400" b="1" i="1" dirty="0" err="1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fix_time</a:t>
            </a:r>
            <a:r>
              <a:rPr lang="en-US" altLang="ko-KR" sz="2400" b="1" i="1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 + </a:t>
            </a:r>
            <a:r>
              <a:rPr lang="en-US" altLang="ko-KR" sz="2400" b="1" i="1" dirty="0" err="1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a_speed</a:t>
            </a:r>
            <a:r>
              <a:rPr lang="en-US" altLang="ko-KR" sz="2400" b="1" i="1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 + </a:t>
            </a:r>
            <a:r>
              <a:rPr lang="en-US" altLang="ko-KR" sz="2400" b="1" i="1" dirty="0" err="1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b_speed</a:t>
            </a:r>
            <a:r>
              <a:rPr lang="en-US" altLang="ko-KR" sz="2400" b="1" i="1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 + separation + </a:t>
            </a:r>
            <a:r>
              <a:rPr lang="en-US" altLang="ko-KR" sz="2400" b="1" i="1" dirty="0" err="1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s_separation</a:t>
            </a:r>
            <a:r>
              <a:rPr lang="en-US" altLang="ko-KR" sz="2400" b="1" i="1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 + </a:t>
            </a:r>
            <a:r>
              <a:rPr lang="en-US" altLang="ko-KR" sz="2400" b="1" i="1" dirty="0" err="1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rate_terms</a:t>
            </a:r>
            <a:r>
              <a:rPr lang="en-US" altLang="ko-KR" sz="2400" b="1" i="1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 + </a:t>
            </a:r>
            <a:r>
              <a:rPr lang="en-US" altLang="ko-KR" sz="2400" b="1" i="1" dirty="0" err="1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mpa</a:t>
            </a:r>
            <a:r>
              <a:rPr lang="en-US" altLang="ko-KR" sz="2400" b="1" i="1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 + </a:t>
            </a:r>
            <a:r>
              <a:rPr lang="en-US" altLang="ko-KR" sz="2400" b="1" i="1" dirty="0" err="1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load_time</a:t>
            </a:r>
            <a:r>
              <a:rPr lang="en-US" altLang="ko-KR" sz="2400" b="1" i="1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 + </a:t>
            </a:r>
            <a:r>
              <a:rPr lang="en-US" altLang="ko-KR" sz="2400" b="1" i="1" dirty="0" err="1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highpressure_time</a:t>
            </a:r>
            <a:r>
              <a:rPr lang="en-US" altLang="ko-KR" sz="2400" b="1" i="1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, data=train, family=binomial(logit)) </a:t>
            </a:r>
          </a:p>
          <a:p>
            <a:pPr lvl="0">
              <a:defRPr lang="ko-KR" altLang="en-US"/>
            </a:pPr>
            <a:endParaRPr lang="en-US" altLang="ko-KR" sz="2400" b="1" i="1" dirty="0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궁서체" panose="02030609000101010101" pitchFamily="17" charset="-127"/>
              <a:ea typeface="궁서체" panose="02030609000101010101" pitchFamily="17" charset="-127"/>
            </a:endParaRPr>
          </a:p>
          <a:p>
            <a:pPr lvl="0">
              <a:defRPr lang="ko-KR" altLang="en-US"/>
            </a:pPr>
            <a:r>
              <a:rPr lang="en-US" altLang="ko-KR" sz="2400" b="1" i="1" dirty="0" err="1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m$fitted.values</a:t>
            </a:r>
            <a:endParaRPr lang="en-US" altLang="ko-KR" sz="2400" b="1" i="1" dirty="0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궁서체" panose="02030609000101010101" pitchFamily="17" charset="-127"/>
              <a:ea typeface="궁서체" panose="02030609000101010101" pitchFamily="17" charset="-127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58CBFC2-B76A-4B2C-BC79-1EADF5EE44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alpha val="20000"/>
                </a:schemeClr>
              </a:solidFill>
            </a:endParaRPr>
          </a:p>
        </p:txBody>
      </p:sp>
      <p:pic>
        <p:nvPicPr>
          <p:cNvPr id="4" name="그림 3" descr="테이블이(가) 표시된 사진&#10;&#10;자동 생성된 설명">
            <a:extLst>
              <a:ext uri="{FF2B5EF4-FFF2-40B4-BE49-F238E27FC236}">
                <a16:creationId xmlns:a16="http://schemas.microsoft.com/office/drawing/2014/main" id="{5716364E-1FF8-45FC-A7C0-A2A767C06E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328" y="1477717"/>
            <a:ext cx="4999885" cy="3899910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5E74535-9C0E-4211-B088-610AD56262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881769" y="3690871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196260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5D6A2D89-5CBB-4F56-97AA-C8A4D993A5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53141" y="2106387"/>
            <a:ext cx="4078800" cy="2399896"/>
          </a:xfrm>
        </p:spPr>
        <p:txBody>
          <a:bodyPr>
            <a:normAutofit/>
          </a:bodyPr>
          <a:lstStyle/>
          <a:p>
            <a:pPr algn="r"/>
            <a:r>
              <a:rPr lang="ko-KR" altLang="en-US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기준값</a:t>
            </a:r>
            <a:r>
              <a:rPr lang="ko-KR" altLang="en-US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 설정</a:t>
            </a:r>
            <a:endParaRPr lang="en-US" altLang="ko-KR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궁서체" panose="02030609000101010101" pitchFamily="17" charset="-127"/>
              <a:ea typeface="궁서체" panose="02030609000101010101" pitchFamily="17" charset="-127"/>
            </a:endParaRPr>
          </a:p>
          <a:p>
            <a:pPr algn="r"/>
            <a:r>
              <a:rPr lang="en-US" altLang="ko-KR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0.5 </a:t>
            </a:r>
            <a:r>
              <a:rPr lang="ko-KR" altLang="en-US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넘으면 </a:t>
            </a:r>
            <a:r>
              <a:rPr lang="en-US" altLang="ko-KR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1(</a:t>
            </a:r>
            <a:r>
              <a:rPr lang="ko-KR" altLang="en-US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불량</a:t>
            </a:r>
            <a:r>
              <a:rPr lang="en-US" altLang="ko-KR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)</a:t>
            </a:r>
          </a:p>
          <a:p>
            <a:pPr algn="r"/>
            <a:r>
              <a:rPr lang="ko-KR" altLang="en-US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넘지 않으면 </a:t>
            </a:r>
            <a:r>
              <a:rPr lang="en-US" altLang="ko-KR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0 (</a:t>
            </a:r>
            <a:r>
              <a:rPr lang="ko-KR" altLang="en-US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정상</a:t>
            </a:r>
            <a:r>
              <a:rPr lang="en-US" altLang="ko-KR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)</a:t>
            </a:r>
          </a:p>
          <a:p>
            <a:pPr algn="r"/>
            <a:endParaRPr lang="ko-KR" altLang="en-US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궁서체" panose="02030609000101010101" pitchFamily="17" charset="-127"/>
              <a:ea typeface="궁서체" panose="02030609000101010101" pitchFamily="17" charset="-127"/>
            </a:endParaRPr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19E6C7A1-4C51-4A7E-A1F9-15326CDC73B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4" name="그림 3" descr="텍스트, 장치이(가) 표시된 사진&#10;&#10;자동 생성된 설명">
            <a:extLst>
              <a:ext uri="{FF2B5EF4-FFF2-40B4-BE49-F238E27FC236}">
                <a16:creationId xmlns:a16="http://schemas.microsoft.com/office/drawing/2014/main" id="{D44E0A46-2480-4485-81AA-37AC033EAC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099" y="2106387"/>
            <a:ext cx="5012871" cy="2318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69490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5D6A2D89-5CBB-4F56-97AA-C8A4D993A5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53843" y="2054958"/>
            <a:ext cx="5421617" cy="2603211"/>
          </a:xfrm>
        </p:spPr>
        <p:txBody>
          <a:bodyPr>
            <a:normAutofit lnSpcReduction="10000"/>
          </a:bodyPr>
          <a:lstStyle/>
          <a:p>
            <a:pPr algn="r"/>
            <a:r>
              <a:rPr lang="en-US" altLang="ko-KR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Table()</a:t>
            </a:r>
            <a:r>
              <a:rPr lang="ko-KR" altLang="en-US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함수를 이용하여 빈도 표시</a:t>
            </a:r>
            <a:endParaRPr lang="en-US" altLang="ko-KR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궁서체" panose="02030609000101010101" pitchFamily="17" charset="-127"/>
              <a:ea typeface="궁서체" panose="02030609000101010101" pitchFamily="17" charset="-127"/>
            </a:endParaRPr>
          </a:p>
          <a:p>
            <a:pPr algn="r"/>
            <a:endParaRPr lang="en-US" altLang="ko-KR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궁서체" panose="02030609000101010101" pitchFamily="17" charset="-127"/>
              <a:ea typeface="궁서체" panose="02030609000101010101" pitchFamily="17" charset="-127"/>
            </a:endParaRPr>
          </a:p>
          <a:p>
            <a:pPr algn="r"/>
            <a:endParaRPr lang="en-US" altLang="ko-KR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궁서체" panose="02030609000101010101" pitchFamily="17" charset="-127"/>
              <a:ea typeface="궁서체" panose="02030609000101010101" pitchFamily="17" charset="-127"/>
            </a:endParaRPr>
          </a:p>
          <a:p>
            <a:pPr algn="r"/>
            <a:r>
              <a:rPr lang="ko-KR" altLang="en-US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정상은 잘 분류하는 편이지만 불량은 잘 분류하지 못함</a:t>
            </a:r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19E6C7A1-4C51-4A7E-A1F9-15326CDC73B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330C2FC0-8585-401C-A7B4-ACF512EBA7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500" y="1707152"/>
            <a:ext cx="4987636" cy="2951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75674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FA27539-4286-4FA8-9DA6-7CF237447C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19E6C7A1-4C51-4A7E-A1F9-15326CDC73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93169" y="-3302182"/>
            <a:ext cx="4078800" cy="2138400"/>
          </a:xfrm>
        </p:spPr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D6A2D89-5CBB-4F56-97AA-C8A4D993A5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12369" y="942110"/>
            <a:ext cx="4078800" cy="4909994"/>
          </a:xfrm>
        </p:spPr>
        <p:txBody>
          <a:bodyPr>
            <a:normAutofit/>
          </a:bodyPr>
          <a:lstStyle/>
          <a:p>
            <a:endParaRPr lang="en-US" altLang="ko-KR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궁서체" panose="02030609000101010101" pitchFamily="17" charset="-127"/>
              <a:ea typeface="궁서체" panose="02030609000101010101" pitchFamily="17" charset="-127"/>
            </a:endParaRPr>
          </a:p>
          <a:p>
            <a:endParaRPr lang="en-US" altLang="ko-KR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궁서체" panose="02030609000101010101" pitchFamily="17" charset="-127"/>
              <a:ea typeface="궁서체" panose="02030609000101010101" pitchFamily="17" charset="-127"/>
            </a:endParaRPr>
          </a:p>
          <a:p>
            <a:r>
              <a:rPr lang="ko-KR" altLang="en-US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검증데이터를 모델에 넣어 예측 </a:t>
            </a:r>
            <a:r>
              <a:rPr lang="ko-KR" altLang="en-US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값구하기</a:t>
            </a:r>
            <a:endParaRPr lang="en-US" altLang="ko-KR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궁서체" panose="02030609000101010101" pitchFamily="17" charset="-127"/>
              <a:ea typeface="궁서체" panose="02030609000101010101" pitchFamily="17" charset="-127"/>
            </a:endParaRPr>
          </a:p>
          <a:p>
            <a:endParaRPr lang="en-US" altLang="ko-KR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궁서체" panose="02030609000101010101" pitchFamily="17" charset="-127"/>
              <a:ea typeface="궁서체" panose="02030609000101010101" pitchFamily="17" charset="-127"/>
            </a:endParaRPr>
          </a:p>
          <a:p>
            <a:endParaRPr lang="en-US" altLang="ko-KR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궁서체" panose="02030609000101010101" pitchFamily="17" charset="-127"/>
              <a:ea typeface="궁서체" panose="02030609000101010101" pitchFamily="17" charset="-127"/>
            </a:endParaRPr>
          </a:p>
          <a:p>
            <a:r>
              <a:rPr lang="ko-KR" altLang="en-US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결과값이 </a:t>
            </a:r>
            <a:r>
              <a:rPr lang="en-US" altLang="ko-KR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1</a:t>
            </a:r>
            <a:r>
              <a:rPr lang="ko-KR" altLang="en-US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이 될 확률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58CBFC2-B76A-4B2C-BC79-1EADF5EE44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alpha val="20000"/>
                </a:schemeClr>
              </a:solidFill>
            </a:endParaRP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7768BB0D-0EB1-47ED-88DB-F06A5A5161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328" y="2327564"/>
            <a:ext cx="4999885" cy="2632363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5E74535-9C0E-4211-B088-610AD56262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881769" y="3690871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754134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5D6A2D89-5CBB-4F56-97AA-C8A4D993A5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12369" y="1338943"/>
            <a:ext cx="4078800" cy="4016828"/>
          </a:xfrm>
        </p:spPr>
        <p:txBody>
          <a:bodyPr>
            <a:normAutofit/>
          </a:bodyPr>
          <a:lstStyle/>
          <a:p>
            <a:r>
              <a:rPr lang="en-US" altLang="ko-KR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ROC</a:t>
            </a:r>
            <a:r>
              <a:rPr lang="ko-KR" altLang="en-US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커브 그린 후 </a:t>
            </a:r>
            <a:r>
              <a:rPr lang="en-US" altLang="ko-KR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AUC</a:t>
            </a:r>
            <a:r>
              <a:rPr lang="ko-KR" altLang="en-US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구하기</a:t>
            </a:r>
            <a:endParaRPr lang="en-US" altLang="ko-KR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궁서체" panose="02030609000101010101" pitchFamily="17" charset="-127"/>
              <a:ea typeface="궁서체" panose="02030609000101010101" pitchFamily="17" charset="-127"/>
            </a:endParaRPr>
          </a:p>
          <a:p>
            <a:pPr algn="r"/>
            <a:endParaRPr lang="en-US" altLang="ko-KR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궁서체" panose="02030609000101010101" pitchFamily="17" charset="-127"/>
              <a:ea typeface="궁서체" panose="02030609000101010101" pitchFamily="17" charset="-127"/>
            </a:endParaRPr>
          </a:p>
          <a:p>
            <a:pPr algn="r"/>
            <a:endParaRPr lang="en-US" altLang="ko-KR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궁서체" panose="02030609000101010101" pitchFamily="17" charset="-127"/>
              <a:ea typeface="궁서체" panose="02030609000101010101" pitchFamily="17" charset="-127"/>
            </a:endParaRPr>
          </a:p>
          <a:p>
            <a:r>
              <a:rPr lang="en-US" altLang="ko-KR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Test</a:t>
            </a:r>
            <a:r>
              <a:rPr lang="ko-KR" altLang="en-US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 부분 </a:t>
            </a:r>
            <a:r>
              <a:rPr lang="en-US" altLang="ko-KR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: </a:t>
            </a:r>
            <a:r>
              <a:rPr lang="ko-KR" altLang="en-US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예측 값 </a:t>
            </a:r>
            <a:endParaRPr lang="en-US" altLang="ko-KR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궁서체" panose="02030609000101010101" pitchFamily="17" charset="-127"/>
              <a:ea typeface="궁서체" panose="02030609000101010101" pitchFamily="17" charset="-127"/>
            </a:endParaRPr>
          </a:p>
          <a:p>
            <a:endParaRPr lang="en-US" altLang="ko-KR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궁서체" panose="02030609000101010101" pitchFamily="17" charset="-127"/>
              <a:ea typeface="궁서체" panose="02030609000101010101" pitchFamily="17" charset="-127"/>
            </a:endParaRPr>
          </a:p>
          <a:p>
            <a:r>
              <a:rPr lang="en-US" altLang="ko-KR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Stat </a:t>
            </a:r>
            <a:r>
              <a:rPr lang="ko-KR" altLang="en-US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부분 </a:t>
            </a:r>
            <a:r>
              <a:rPr lang="en-US" altLang="ko-KR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: </a:t>
            </a:r>
            <a:r>
              <a:rPr lang="ko-KR" altLang="en-US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실제</a:t>
            </a:r>
            <a:r>
              <a:rPr lang="en-US" altLang="ko-KR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 </a:t>
            </a:r>
            <a:r>
              <a:rPr lang="ko-KR" altLang="en-US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값</a:t>
            </a:r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19E6C7A1-4C51-4A7E-A1F9-15326CDC73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6614" y="-2085696"/>
            <a:ext cx="7977600" cy="2085696"/>
          </a:xfrm>
        </p:spPr>
        <p:txBody>
          <a:bodyPr/>
          <a:lstStyle/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C671CD2-46EB-4971-A889-BF14A400E1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273" y="3182661"/>
            <a:ext cx="5264727" cy="593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8301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FA27539-4286-4FA8-9DA6-7CF237447C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19E6C7A1-4C51-4A7E-A1F9-15326CDC73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85006" y="-1372284"/>
            <a:ext cx="4078800" cy="2138400"/>
          </a:xfrm>
        </p:spPr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D6A2D89-5CBB-4F56-97AA-C8A4D993A5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74878" y="2429886"/>
            <a:ext cx="4078800" cy="1655762"/>
          </a:xfrm>
        </p:spPr>
        <p:txBody>
          <a:bodyPr>
            <a:normAutofit/>
          </a:bodyPr>
          <a:lstStyle/>
          <a:p>
            <a:r>
              <a:rPr lang="en-US" altLang="ko-KR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AUC = 0.949</a:t>
            </a:r>
            <a:endParaRPr lang="ko-KR" altLang="en-US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궁서체" panose="02030609000101010101" pitchFamily="17" charset="-127"/>
              <a:ea typeface="궁서체" panose="02030609000101010101" pitchFamily="17" charset="-127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58CBFC2-B76A-4B2C-BC79-1EADF5EE44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alpha val="20000"/>
                </a:schemeClr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DD7A079-8F7C-48E2-96E7-5055002717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328" y="896085"/>
            <a:ext cx="4999885" cy="5063174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5E74535-9C0E-4211-B088-610AD56262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881769" y="3690871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599304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FA27539-4286-4FA8-9DA6-7CF237447C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19E6C7A1-4C51-4A7E-A1F9-15326CDC73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64785" y="-1462992"/>
            <a:ext cx="4078800" cy="2138400"/>
          </a:xfrm>
        </p:spPr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D6A2D89-5CBB-4F56-97AA-C8A4D993A5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12369" y="817419"/>
            <a:ext cx="4078800" cy="4951556"/>
          </a:xfrm>
        </p:spPr>
        <p:txBody>
          <a:bodyPr>
            <a:normAutofit fontScale="92500"/>
          </a:bodyPr>
          <a:lstStyle/>
          <a:p>
            <a:r>
              <a:rPr lang="ko-KR" altLang="en-US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한 개의 데이터 예측</a:t>
            </a:r>
            <a:endParaRPr lang="en-US" altLang="ko-KR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궁서체" panose="02030609000101010101" pitchFamily="17" charset="-127"/>
              <a:ea typeface="궁서체" panose="02030609000101010101" pitchFamily="17" charset="-127"/>
            </a:endParaRPr>
          </a:p>
          <a:p>
            <a:endParaRPr lang="en-US" altLang="ko-KR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궁서체" panose="02030609000101010101" pitchFamily="17" charset="-127"/>
              <a:ea typeface="궁서체" panose="02030609000101010101" pitchFamily="17" charset="-127"/>
            </a:endParaRPr>
          </a:p>
          <a:p>
            <a:endParaRPr lang="en-US" altLang="ko-KR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궁서체" panose="02030609000101010101" pitchFamily="17" charset="-127"/>
              <a:ea typeface="궁서체" panose="02030609000101010101" pitchFamily="17" charset="-127"/>
            </a:endParaRPr>
          </a:p>
          <a:p>
            <a:r>
              <a:rPr lang="en-US" altLang="ko-KR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1</a:t>
            </a:r>
            <a:r>
              <a:rPr lang="ko-KR" altLang="en-US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이 될 확률을 가지고 </a:t>
            </a:r>
            <a:r>
              <a:rPr lang="en-US" altLang="ko-KR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ifelse</a:t>
            </a:r>
            <a:r>
              <a:rPr lang="en-US" altLang="ko-KR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()</a:t>
            </a:r>
            <a:r>
              <a:rPr lang="ko-KR" altLang="en-US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이용</a:t>
            </a:r>
            <a:endParaRPr lang="en-US" altLang="ko-KR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궁서체" panose="02030609000101010101" pitchFamily="17" charset="-127"/>
              <a:ea typeface="궁서체" panose="02030609000101010101" pitchFamily="17" charset="-127"/>
            </a:endParaRPr>
          </a:p>
          <a:p>
            <a:endParaRPr lang="en-US" altLang="ko-KR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궁서체" panose="02030609000101010101" pitchFamily="17" charset="-127"/>
              <a:ea typeface="궁서체" panose="02030609000101010101" pitchFamily="17" charset="-127"/>
            </a:endParaRPr>
          </a:p>
          <a:p>
            <a:endParaRPr lang="en-US" altLang="ko-KR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궁서체" panose="02030609000101010101" pitchFamily="17" charset="-127"/>
              <a:ea typeface="궁서체" panose="02030609000101010101" pitchFamily="17" charset="-127"/>
            </a:endParaRPr>
          </a:p>
          <a:p>
            <a:r>
              <a:rPr lang="ko-KR" altLang="en-US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벡터의 첫번째 요소에 대해서 </a:t>
            </a:r>
            <a:r>
              <a:rPr lang="en-US" altLang="ko-KR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0(</a:t>
            </a:r>
            <a:r>
              <a:rPr lang="ko-KR" altLang="en-US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정상</a:t>
            </a:r>
            <a:r>
              <a:rPr lang="en-US" altLang="ko-KR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)</a:t>
            </a:r>
            <a:r>
              <a:rPr lang="ko-KR" altLang="en-US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이라는 판정이 나옴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58CBFC2-B76A-4B2C-BC79-1EADF5EE44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alpha val="20000"/>
                </a:schemeClr>
              </a:solidFill>
            </a:endParaRP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C9286AD5-652C-45CB-978C-B828C14E6E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328" y="2015835"/>
            <a:ext cx="4999885" cy="3096491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5E74535-9C0E-4211-B088-610AD56262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881769" y="3690871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19470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FA27539-4286-4FA8-9DA6-7CF237447C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19E6C7A1-4C51-4A7E-A1F9-15326CDC73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42369" y="-2914635"/>
            <a:ext cx="4078800" cy="2138400"/>
          </a:xfrm>
        </p:spPr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D6A2D89-5CBB-4F56-97AA-C8A4D993A5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04600" y="1166639"/>
            <a:ext cx="4078800" cy="4167361"/>
          </a:xfrm>
        </p:spPr>
        <p:txBody>
          <a:bodyPr>
            <a:normAutofit fontScale="70000" lnSpcReduction="20000"/>
          </a:bodyPr>
          <a:lstStyle/>
          <a:p>
            <a:r>
              <a:rPr lang="ko-KR" altLang="en-US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복수의 데이터 예측</a:t>
            </a:r>
            <a:endParaRPr lang="en-US" altLang="ko-KR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궁서체" panose="02030609000101010101" pitchFamily="17" charset="-127"/>
              <a:ea typeface="궁서체" panose="02030609000101010101" pitchFamily="17" charset="-127"/>
            </a:endParaRPr>
          </a:p>
          <a:p>
            <a:endParaRPr lang="en-US" altLang="ko-KR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궁서체" panose="02030609000101010101" pitchFamily="17" charset="-127"/>
              <a:ea typeface="궁서체" panose="02030609000101010101" pitchFamily="17" charset="-127"/>
            </a:endParaRPr>
          </a:p>
          <a:p>
            <a:endParaRPr lang="en-US" altLang="ko-KR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궁서체" panose="02030609000101010101" pitchFamily="17" charset="-127"/>
              <a:ea typeface="궁서체" panose="02030609000101010101" pitchFamily="17" charset="-127"/>
            </a:endParaRPr>
          </a:p>
          <a:p>
            <a:endParaRPr lang="en-US" altLang="ko-KR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궁서체" panose="02030609000101010101" pitchFamily="17" charset="-127"/>
              <a:ea typeface="궁서체" panose="02030609000101010101" pitchFamily="17" charset="-127"/>
            </a:endParaRPr>
          </a:p>
          <a:p>
            <a:r>
              <a:rPr lang="en-US" altLang="ko-KR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1</a:t>
            </a:r>
            <a:r>
              <a:rPr lang="ko-KR" altLang="en-US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이 될 확률을 가지고 </a:t>
            </a:r>
            <a:r>
              <a:rPr lang="en-US" altLang="ko-KR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ifelse</a:t>
            </a:r>
            <a:r>
              <a:rPr lang="en-US" altLang="ko-KR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()</a:t>
            </a:r>
            <a:r>
              <a:rPr lang="ko-KR" altLang="en-US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이용</a:t>
            </a:r>
            <a:endParaRPr lang="en-US" altLang="ko-KR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궁서체" panose="02030609000101010101" pitchFamily="17" charset="-127"/>
              <a:ea typeface="궁서체" panose="02030609000101010101" pitchFamily="17" charset="-127"/>
            </a:endParaRPr>
          </a:p>
          <a:p>
            <a:endParaRPr lang="en-US" altLang="ko-KR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궁서체" panose="02030609000101010101" pitchFamily="17" charset="-127"/>
              <a:ea typeface="궁서체" panose="02030609000101010101" pitchFamily="17" charset="-127"/>
            </a:endParaRPr>
          </a:p>
          <a:p>
            <a:endParaRPr lang="en-US" altLang="ko-KR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궁서체" panose="02030609000101010101" pitchFamily="17" charset="-127"/>
              <a:ea typeface="궁서체" panose="02030609000101010101" pitchFamily="17" charset="-127"/>
            </a:endParaRPr>
          </a:p>
          <a:p>
            <a:r>
              <a:rPr lang="ko-KR" altLang="en-US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벡터의 </a:t>
            </a:r>
            <a:endParaRPr lang="en-US" altLang="ko-KR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궁서체" panose="02030609000101010101" pitchFamily="17" charset="-127"/>
              <a:ea typeface="궁서체" panose="02030609000101010101" pitchFamily="17" charset="-127"/>
            </a:endParaRPr>
          </a:p>
          <a:p>
            <a:r>
              <a:rPr lang="ko-KR" altLang="en-US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첫번째 요소에 대해서 </a:t>
            </a:r>
            <a:r>
              <a:rPr lang="en-US" altLang="ko-KR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0(</a:t>
            </a:r>
            <a:r>
              <a:rPr lang="ko-KR" altLang="en-US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정상</a:t>
            </a:r>
            <a:r>
              <a:rPr lang="en-US" altLang="ko-KR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), </a:t>
            </a:r>
            <a:r>
              <a:rPr lang="ko-KR" altLang="en-US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두번째 요소에 대해서 </a:t>
            </a:r>
            <a:r>
              <a:rPr lang="en-US" altLang="ko-KR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1(</a:t>
            </a:r>
            <a:r>
              <a:rPr lang="ko-KR" altLang="en-US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불량</a:t>
            </a:r>
            <a:r>
              <a:rPr lang="en-US" altLang="ko-KR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) </a:t>
            </a:r>
            <a:r>
              <a:rPr lang="ko-KR" altLang="en-US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이라는 판정이 나옴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58CBFC2-B76A-4B2C-BC79-1EADF5EE44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alpha val="20000"/>
                </a:schemeClr>
              </a:solidFill>
            </a:endParaRPr>
          </a:p>
        </p:txBody>
      </p:sp>
      <p:pic>
        <p:nvPicPr>
          <p:cNvPr id="4" name="그림 3" descr="텍스트, 영수증, 스크린샷이(가) 표시된 사진&#10;&#10;자동 생성된 설명">
            <a:extLst>
              <a:ext uri="{FF2B5EF4-FFF2-40B4-BE49-F238E27FC236}">
                <a16:creationId xmlns:a16="http://schemas.microsoft.com/office/drawing/2014/main" id="{3FFB9F43-8E83-491A-B0D6-7B4C6ED8B9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328" y="2977683"/>
            <a:ext cx="4999885" cy="899979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5E74535-9C0E-4211-B088-610AD56262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881769" y="3690871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6470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72C53508-B3F0-4B95-A7BB-3FB94033C4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19E6C7A1-4C51-4A7E-A1F9-15326CDC73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13600" y="1311279"/>
            <a:ext cx="4060800" cy="2049502"/>
          </a:xfrm>
        </p:spPr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D6A2D89-5CBB-4F56-97AA-C8A4D993A5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83060" y="3134877"/>
            <a:ext cx="5323112" cy="2014088"/>
          </a:xfrm>
        </p:spPr>
        <p:txBody>
          <a:bodyPr>
            <a:normAutofit fontScale="92500" lnSpcReduction="10000"/>
          </a:bodyPr>
          <a:lstStyle/>
          <a:p>
            <a:r>
              <a:rPr lang="ko-KR" altLang="en-US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각 기준 값에 대한 </a:t>
            </a:r>
            <a:r>
              <a:rPr lang="en-US" altLang="ko-KR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positive rate</a:t>
            </a:r>
          </a:p>
          <a:p>
            <a:endParaRPr lang="en-US" altLang="ko-KR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궁서체" panose="02030609000101010101" pitchFamily="17" charset="-127"/>
              <a:ea typeface="궁서체" panose="02030609000101010101" pitchFamily="17" charset="-127"/>
            </a:endParaRPr>
          </a:p>
          <a:p>
            <a:endParaRPr lang="en-US" altLang="ko-KR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궁서체" panose="02030609000101010101" pitchFamily="17" charset="-127"/>
              <a:ea typeface="궁서체" panose="02030609000101010101" pitchFamily="17" charset="-127"/>
            </a:endParaRPr>
          </a:p>
          <a:p>
            <a:r>
              <a:rPr lang="ko-KR" altLang="en-US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이것을 표로 그리면</a:t>
            </a:r>
          </a:p>
        </p:txBody>
      </p:sp>
      <p:pic>
        <p:nvPicPr>
          <p:cNvPr id="4" name="그림 3" descr="테이블이(가) 표시된 사진&#10;&#10;자동 생성된 설명">
            <a:extLst>
              <a:ext uri="{FF2B5EF4-FFF2-40B4-BE49-F238E27FC236}">
                <a16:creationId xmlns:a16="http://schemas.microsoft.com/office/drawing/2014/main" id="{078DC840-1337-4498-91FF-0F98C4384E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989" y="536993"/>
            <a:ext cx="4996212" cy="5716928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8EBA113-6605-4291-A31D-0BEA2EFFB5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540000"/>
            <a:ext cx="0" cy="577800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DC925D4-A222-4AF4-B410-4AFDEE4557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8100000" flipH="1">
            <a:off x="6674373" y="402322"/>
            <a:ext cx="641183" cy="1069728"/>
            <a:chOff x="6484112" y="2967038"/>
            <a:chExt cx="641183" cy="1069728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0DBBB94E-15E5-42D1-A617-70B91FC06D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808136" y="2967038"/>
              <a:ext cx="317159" cy="932400"/>
              <a:chOff x="6808136" y="2967038"/>
              <a:chExt cx="317159" cy="932400"/>
            </a:xfrm>
          </p:grpSpPr>
          <p:sp>
            <p:nvSpPr>
              <p:cNvPr id="21" name="Freeform 68">
                <a:extLst>
                  <a:ext uri="{FF2B5EF4-FFF2-40B4-BE49-F238E27FC236}">
                    <a16:creationId xmlns:a16="http://schemas.microsoft.com/office/drawing/2014/main" id="{2C81B35A-4CE9-4440-B050-12A299FA65C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808136" y="2967038"/>
                <a:ext cx="159772" cy="710627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" name="Freeform 69">
                <a:extLst>
                  <a:ext uri="{FF2B5EF4-FFF2-40B4-BE49-F238E27FC236}">
                    <a16:creationId xmlns:a16="http://schemas.microsoft.com/office/drawing/2014/main" id="{A0D17983-4044-441A-ADBD-E035D9AE7E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967908" y="2967038"/>
                <a:ext cx="157387" cy="710627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" name="Line 70">
                <a:extLst>
                  <a:ext uri="{FF2B5EF4-FFF2-40B4-BE49-F238E27FC236}">
                    <a16:creationId xmlns:a16="http://schemas.microsoft.com/office/drawing/2014/main" id="{19F1FD06-FDAD-4A4F-BFA2-40C00615ED5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967908" y="2967038"/>
                <a:ext cx="0" cy="932400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7EFDE4C0-4728-4BFA-AB30-F128558D04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8900000" flipH="1">
              <a:off x="6484112" y="3104366"/>
              <a:ext cx="317159" cy="932400"/>
              <a:chOff x="6808136" y="2967038"/>
              <a:chExt cx="317159" cy="932400"/>
            </a:xfrm>
          </p:grpSpPr>
          <p:sp>
            <p:nvSpPr>
              <p:cNvPr id="18" name="Freeform 68">
                <a:extLst>
                  <a:ext uri="{FF2B5EF4-FFF2-40B4-BE49-F238E27FC236}">
                    <a16:creationId xmlns:a16="http://schemas.microsoft.com/office/drawing/2014/main" id="{1D506130-A061-4892-B4AB-FC514FF04A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808136" y="2967038"/>
                <a:ext cx="159772" cy="710627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" name="Freeform 69">
                <a:extLst>
                  <a:ext uri="{FF2B5EF4-FFF2-40B4-BE49-F238E27FC236}">
                    <a16:creationId xmlns:a16="http://schemas.microsoft.com/office/drawing/2014/main" id="{49AD3E33-5B3A-488D-9055-A66F489647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967908" y="2967038"/>
                <a:ext cx="157387" cy="710627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" name="Line 70">
                <a:extLst>
                  <a:ext uri="{FF2B5EF4-FFF2-40B4-BE49-F238E27FC236}">
                    <a16:creationId xmlns:a16="http://schemas.microsoft.com/office/drawing/2014/main" id="{A5CE7C61-384B-4565-8779-29E91BEF4C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967908" y="2967038"/>
                <a:ext cx="0" cy="932400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EE5DB50-1341-4A9E-A206-967EBBDE44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8900000" flipH="1">
            <a:off x="11020476" y="5368081"/>
            <a:ext cx="641183" cy="1069728"/>
            <a:chOff x="6484112" y="2967038"/>
            <a:chExt cx="641183" cy="1069728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19A84626-F20C-4555-AFAF-1A2B70D3D9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808136" y="2967038"/>
              <a:ext cx="317159" cy="932400"/>
              <a:chOff x="6808136" y="2967038"/>
              <a:chExt cx="317159" cy="932400"/>
            </a:xfrm>
          </p:grpSpPr>
          <p:sp>
            <p:nvSpPr>
              <p:cNvPr id="31" name="Freeform 68">
                <a:extLst>
                  <a:ext uri="{FF2B5EF4-FFF2-40B4-BE49-F238E27FC236}">
                    <a16:creationId xmlns:a16="http://schemas.microsoft.com/office/drawing/2014/main" id="{561A2DEB-32E0-497B-AFF5-12455326DC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808136" y="2967038"/>
                <a:ext cx="159772" cy="710627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" name="Freeform 69">
                <a:extLst>
                  <a:ext uri="{FF2B5EF4-FFF2-40B4-BE49-F238E27FC236}">
                    <a16:creationId xmlns:a16="http://schemas.microsoft.com/office/drawing/2014/main" id="{F74C0FA4-7280-478C-9F0A-5C44367405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967908" y="2967038"/>
                <a:ext cx="157387" cy="710627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" name="Line 70">
                <a:extLst>
                  <a:ext uri="{FF2B5EF4-FFF2-40B4-BE49-F238E27FC236}">
                    <a16:creationId xmlns:a16="http://schemas.microsoft.com/office/drawing/2014/main" id="{6055EE13-719B-42CB-B390-656E3D7ED4B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967908" y="2967038"/>
                <a:ext cx="0" cy="932400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0AFE4A8F-11DC-406B-81CA-1EFF5D00CE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8900000" flipH="1">
              <a:off x="6484112" y="3104366"/>
              <a:ext cx="317159" cy="932400"/>
              <a:chOff x="6808136" y="2967038"/>
              <a:chExt cx="317159" cy="932400"/>
            </a:xfrm>
          </p:grpSpPr>
          <p:sp>
            <p:nvSpPr>
              <p:cNvPr id="28" name="Freeform 68">
                <a:extLst>
                  <a:ext uri="{FF2B5EF4-FFF2-40B4-BE49-F238E27FC236}">
                    <a16:creationId xmlns:a16="http://schemas.microsoft.com/office/drawing/2014/main" id="{1220809B-3187-4A4E-B1B4-931C71836CC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808136" y="2967038"/>
                <a:ext cx="159772" cy="710627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" name="Freeform 69">
                <a:extLst>
                  <a:ext uri="{FF2B5EF4-FFF2-40B4-BE49-F238E27FC236}">
                    <a16:creationId xmlns:a16="http://schemas.microsoft.com/office/drawing/2014/main" id="{FA8BADC2-4522-4CCB-B068-9C3AC1F1EF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967908" y="2967038"/>
                <a:ext cx="157387" cy="710627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" name="Line 70">
                <a:extLst>
                  <a:ext uri="{FF2B5EF4-FFF2-40B4-BE49-F238E27FC236}">
                    <a16:creationId xmlns:a16="http://schemas.microsoft.com/office/drawing/2014/main" id="{8507DFE2-C18B-40C2-A945-EFDD0D8EC9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967908" y="2967038"/>
                <a:ext cx="0" cy="932400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0796138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FA27539-4286-4FA8-9DA6-7CF237447C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19E6C7A1-4C51-4A7E-A1F9-15326CDC73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17200" y="-1648196"/>
            <a:ext cx="4078800" cy="2138400"/>
          </a:xfrm>
        </p:spPr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D6A2D89-5CBB-4F56-97AA-C8A4D993A5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12369" y="789709"/>
            <a:ext cx="4078800" cy="4979266"/>
          </a:xfrm>
        </p:spPr>
        <p:txBody>
          <a:bodyPr>
            <a:normAutofit/>
          </a:bodyPr>
          <a:lstStyle/>
          <a:p>
            <a:endParaRPr lang="en-US" altLang="ko-KR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궁서체" panose="02030609000101010101" pitchFamily="17" charset="-127"/>
              <a:ea typeface="궁서체" panose="02030609000101010101" pitchFamily="17" charset="-127"/>
            </a:endParaRPr>
          </a:p>
          <a:p>
            <a:endParaRPr lang="en-US" altLang="ko-KR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궁서체" panose="02030609000101010101" pitchFamily="17" charset="-127"/>
              <a:ea typeface="궁서체" panose="02030609000101010101" pitchFamily="17" charset="-127"/>
            </a:endParaRPr>
          </a:p>
          <a:p>
            <a:endParaRPr lang="en-US" altLang="ko-KR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궁서체" panose="02030609000101010101" pitchFamily="17" charset="-127"/>
              <a:ea typeface="궁서체" panose="02030609000101010101" pitchFamily="17" charset="-127"/>
            </a:endParaRPr>
          </a:p>
          <a:p>
            <a:endParaRPr lang="en-US" altLang="ko-KR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궁서체" panose="02030609000101010101" pitchFamily="17" charset="-127"/>
              <a:ea typeface="궁서체" panose="02030609000101010101" pitchFamily="17" charset="-127"/>
            </a:endParaRPr>
          </a:p>
          <a:p>
            <a:r>
              <a:rPr lang="ko-KR" altLang="en-US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복수데이터 예측</a:t>
            </a:r>
            <a:endParaRPr lang="en-US" altLang="ko-KR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궁서체" panose="02030609000101010101" pitchFamily="17" charset="-127"/>
              <a:ea typeface="궁서체" panose="02030609000101010101" pitchFamily="17" charset="-127"/>
            </a:endParaRPr>
          </a:p>
          <a:p>
            <a:r>
              <a:rPr lang="en-US" altLang="ko-KR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(</a:t>
            </a:r>
            <a:r>
              <a:rPr lang="ko-KR" altLang="en-US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데이터 프레임</a:t>
            </a:r>
            <a:r>
              <a:rPr lang="en-US" altLang="ko-KR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)</a:t>
            </a:r>
            <a:endParaRPr lang="ko-KR" altLang="en-US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궁서체" panose="02030609000101010101" pitchFamily="17" charset="-127"/>
              <a:ea typeface="궁서체" panose="02030609000101010101" pitchFamily="17" charset="-127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58CBFC2-B76A-4B2C-BC79-1EADF5EE44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alpha val="20000"/>
                </a:schemeClr>
              </a:solidFill>
            </a:endParaRP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B3FFF993-B31E-4B8A-B9F9-C70722177E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328" y="2852686"/>
            <a:ext cx="4999885" cy="1149973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5E74535-9C0E-4211-B088-610AD56262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881769" y="3690871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657260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5D6A2D89-5CBB-4F56-97AA-C8A4D993A5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96043" y="2188029"/>
            <a:ext cx="10195126" cy="3935185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이항 로지스틱 회귀 모형에서는 값이 </a:t>
            </a:r>
            <a:r>
              <a:rPr lang="en-US" altLang="ko-KR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1 or 0 </a:t>
            </a:r>
            <a:r>
              <a:rPr lang="ko-KR" altLang="en-US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만</a:t>
            </a:r>
            <a:r>
              <a:rPr lang="en-US" altLang="ko-KR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 </a:t>
            </a:r>
            <a:r>
              <a:rPr lang="ko-KR" altLang="en-US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나옴</a:t>
            </a:r>
            <a:endParaRPr lang="en-US" altLang="ko-KR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궁서체" panose="02030609000101010101" pitchFamily="17" charset="-127"/>
              <a:ea typeface="궁서체" panose="02030609000101010101" pitchFamily="17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b="1" i="1" dirty="0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궁서체" panose="02030609000101010101" pitchFamily="17" charset="-127"/>
              <a:ea typeface="궁서체" panose="02030609000101010101" pitchFamily="17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b="1" i="1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종속변수가 둘 이상일때는 분포가정을 이항분포가 아닌 다항분포로 </a:t>
            </a:r>
            <a:r>
              <a:rPr lang="ko-KR" altLang="en-US" b="1" i="1" dirty="0" err="1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가정해야함</a:t>
            </a:r>
            <a:endParaRPr lang="en-US" altLang="ko-KR" b="1" i="1" dirty="0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궁서체" panose="02030609000101010101" pitchFamily="17" charset="-127"/>
              <a:ea typeface="궁서체" panose="02030609000101010101" pitchFamily="17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b="1" i="1" dirty="0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궁서체" panose="02030609000101010101" pitchFamily="17" charset="-127"/>
              <a:ea typeface="궁서체" panose="02030609000101010101" pitchFamily="17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b="1" i="1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이때 사용되는 모형을 다항 로지스틱 회귀모형이라 함</a:t>
            </a:r>
            <a:r>
              <a:rPr lang="en-US" altLang="ko-KR" b="1" i="1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.</a:t>
            </a:r>
          </a:p>
          <a:p>
            <a:endParaRPr lang="en-US" altLang="ko-KR" sz="2400" b="1" i="1" dirty="0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궁서체" panose="02030609000101010101" pitchFamily="17" charset="-127"/>
              <a:ea typeface="궁서체" panose="02030609000101010101" pitchFamily="17" charset="-127"/>
            </a:endParaRPr>
          </a:p>
          <a:p>
            <a:endParaRPr lang="en-US" altLang="ko-KR" sz="2400" b="1" i="1" dirty="0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궁서체" panose="02030609000101010101" pitchFamily="17" charset="-127"/>
              <a:ea typeface="궁서체" panose="02030609000101010101" pitchFamily="17" charset="-127"/>
            </a:endParaRPr>
          </a:p>
          <a:p>
            <a:endParaRPr lang="en-US" altLang="ko-KR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궁서체" panose="02030609000101010101" pitchFamily="17" charset="-127"/>
              <a:ea typeface="궁서체" panose="02030609000101010101" pitchFamily="17" charset="-127"/>
            </a:endParaRPr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19E6C7A1-4C51-4A7E-A1F9-15326CDC73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60243" y="574451"/>
            <a:ext cx="7977600" cy="895121"/>
          </a:xfrm>
        </p:spPr>
        <p:txBody>
          <a:bodyPr/>
          <a:lstStyle/>
          <a:p>
            <a:r>
              <a:rPr lang="ko-KR" altLang="en-US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다항 로지스틱 모형</a:t>
            </a:r>
          </a:p>
        </p:txBody>
      </p:sp>
    </p:spTree>
    <p:extLst>
      <p:ext uri="{BB962C8B-B14F-4D97-AF65-F5344CB8AC3E}">
        <p14:creationId xmlns:p14="http://schemas.microsoft.com/office/powerpoint/2010/main" val="271118545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5D6A2D89-5CBB-4F56-97AA-C8A4D993A5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800" y="810491"/>
            <a:ext cx="5382491" cy="4958484"/>
          </a:xfrm>
        </p:spPr>
        <p:txBody>
          <a:bodyPr>
            <a:normAutofit lnSpcReduction="10000"/>
          </a:bodyPr>
          <a:lstStyle/>
          <a:p>
            <a:pPr algn="r"/>
            <a:r>
              <a:rPr lang="ko-KR" altLang="en-US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다항 종속변수 생성</a:t>
            </a:r>
            <a:endParaRPr lang="en-US" altLang="ko-KR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궁서체" panose="02030609000101010101" pitchFamily="17" charset="-127"/>
              <a:ea typeface="궁서체" panose="02030609000101010101" pitchFamily="17" charset="-127"/>
            </a:endParaRPr>
          </a:p>
          <a:p>
            <a:pPr algn="r"/>
            <a:endParaRPr lang="en-US" altLang="ko-KR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궁서체" panose="02030609000101010101" pitchFamily="17" charset="-127"/>
              <a:ea typeface="궁서체" panose="02030609000101010101" pitchFamily="17" charset="-127"/>
            </a:endParaRPr>
          </a:p>
          <a:p>
            <a:pPr algn="r"/>
            <a:endParaRPr lang="en-US" altLang="ko-KR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궁서체" panose="02030609000101010101" pitchFamily="17" charset="-127"/>
              <a:ea typeface="궁서체" panose="02030609000101010101" pitchFamily="17" charset="-127"/>
            </a:endParaRPr>
          </a:p>
          <a:p>
            <a:pPr algn="r"/>
            <a:r>
              <a:rPr lang="en-US" altLang="ko-KR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20</a:t>
            </a:r>
            <a:r>
              <a:rPr lang="ko-KR" altLang="en-US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미만이면 </a:t>
            </a:r>
            <a:r>
              <a:rPr lang="en-US" altLang="ko-KR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1(</a:t>
            </a:r>
            <a:r>
              <a:rPr lang="ko-KR" altLang="en-US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불량</a:t>
            </a:r>
            <a:r>
              <a:rPr lang="en-US" altLang="ko-KR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1),</a:t>
            </a:r>
          </a:p>
          <a:p>
            <a:pPr algn="r"/>
            <a:endParaRPr lang="en-US" altLang="ko-KR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궁서체" panose="02030609000101010101" pitchFamily="17" charset="-127"/>
              <a:ea typeface="궁서체" panose="02030609000101010101" pitchFamily="17" charset="-127"/>
            </a:endParaRPr>
          </a:p>
          <a:p>
            <a:pPr algn="r"/>
            <a:r>
              <a:rPr lang="ko-KR" altLang="en-US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아니면</a:t>
            </a:r>
            <a:r>
              <a:rPr lang="en-US" altLang="ko-KR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 </a:t>
            </a:r>
            <a:r>
              <a:rPr lang="ko-KR" altLang="en-US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두번째 조건으로 </a:t>
            </a:r>
            <a:r>
              <a:rPr lang="ko-KR" altLang="en-US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ㄱ</a:t>
            </a:r>
            <a:r>
              <a:rPr lang="ko-KR" altLang="en-US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 </a:t>
            </a:r>
            <a:r>
              <a:rPr lang="ko-KR" altLang="en-US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ㄱ</a:t>
            </a:r>
            <a:endParaRPr lang="en-US" altLang="ko-KR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궁서체" panose="02030609000101010101" pitchFamily="17" charset="-127"/>
              <a:ea typeface="궁서체" panose="02030609000101010101" pitchFamily="17" charset="-127"/>
            </a:endParaRPr>
          </a:p>
          <a:p>
            <a:pPr algn="r"/>
            <a:endParaRPr lang="en-US" altLang="ko-KR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궁서체" panose="02030609000101010101" pitchFamily="17" charset="-127"/>
              <a:ea typeface="궁서체" panose="02030609000101010101" pitchFamily="17" charset="-127"/>
            </a:endParaRPr>
          </a:p>
          <a:p>
            <a:pPr algn="r"/>
            <a:r>
              <a:rPr lang="ko-KR" altLang="en-US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두번째 조건에서 </a:t>
            </a:r>
            <a:r>
              <a:rPr lang="en-US" altLang="ko-KR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32 </a:t>
            </a:r>
            <a:r>
              <a:rPr lang="ko-KR" altLang="en-US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미만이면 </a:t>
            </a:r>
            <a:r>
              <a:rPr lang="en-US" altLang="ko-KR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2</a:t>
            </a:r>
          </a:p>
          <a:p>
            <a:pPr algn="r"/>
            <a:r>
              <a:rPr lang="ko-KR" altLang="en-US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아니면 </a:t>
            </a:r>
            <a:r>
              <a:rPr lang="en-US" altLang="ko-KR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3(</a:t>
            </a:r>
            <a:r>
              <a:rPr lang="ko-KR" altLang="en-US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불량</a:t>
            </a:r>
            <a:r>
              <a:rPr lang="en-US" altLang="ko-KR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2)</a:t>
            </a:r>
          </a:p>
          <a:p>
            <a:pPr algn="r"/>
            <a:endParaRPr lang="ko-KR" altLang="en-US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궁서체" panose="02030609000101010101" pitchFamily="17" charset="-127"/>
              <a:ea typeface="궁서체" panose="02030609000101010101" pitchFamily="17" charset="-127"/>
            </a:endParaRPr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19E6C7A1-4C51-4A7E-A1F9-15326CDC73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07200" y="-1042848"/>
            <a:ext cx="4148127" cy="1042848"/>
          </a:xfrm>
        </p:spPr>
        <p:txBody>
          <a:bodyPr/>
          <a:lstStyle/>
          <a:p>
            <a:endParaRPr lang="ko-KR" altLang="en-US" dirty="0"/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DAF7E515-2128-49E1-8C0F-9858881A00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2802" y="2394321"/>
            <a:ext cx="4148126" cy="1325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84692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FA27539-4286-4FA8-9DA6-7CF237447C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19E6C7A1-4C51-4A7E-A1F9-15326CDC73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66496" y="-1661063"/>
            <a:ext cx="4078800" cy="2138400"/>
          </a:xfrm>
        </p:spPr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D6A2D89-5CBB-4F56-97AA-C8A4D993A5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51814" y="767443"/>
            <a:ext cx="5551715" cy="5001532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훈련데이터와 검증데이터 </a:t>
            </a:r>
            <a:endParaRPr lang="en-US" altLang="ko-KR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궁서체" panose="02030609000101010101" pitchFamily="17" charset="-127"/>
              <a:ea typeface="궁서체" panose="02030609000101010101" pitchFamily="17" charset="-127"/>
            </a:endParaRPr>
          </a:p>
          <a:p>
            <a:r>
              <a:rPr lang="ko-KR" altLang="en-US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데이터 셋 만들기</a:t>
            </a:r>
            <a:endParaRPr lang="en-US" altLang="ko-KR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궁서체" panose="02030609000101010101" pitchFamily="17" charset="-127"/>
              <a:ea typeface="궁서체" panose="02030609000101010101" pitchFamily="17" charset="-127"/>
            </a:endParaRPr>
          </a:p>
          <a:p>
            <a:endParaRPr lang="en-US" altLang="ko-KR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궁서체" panose="02030609000101010101" pitchFamily="17" charset="-127"/>
              <a:ea typeface="궁서체" panose="02030609000101010101" pitchFamily="17" charset="-127"/>
            </a:endParaRPr>
          </a:p>
          <a:p>
            <a:endParaRPr lang="en-US" altLang="ko-KR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궁서체" panose="02030609000101010101" pitchFamily="17" charset="-127"/>
              <a:ea typeface="궁서체" panose="02030609000101010101" pitchFamily="17" charset="-127"/>
            </a:endParaRPr>
          </a:p>
          <a:p>
            <a:endParaRPr lang="en-US" altLang="ko-KR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궁서체" panose="02030609000101010101" pitchFamily="17" charset="-127"/>
              <a:ea typeface="궁서체" panose="02030609000101010101" pitchFamily="17" charset="-127"/>
            </a:endParaRPr>
          </a:p>
          <a:p>
            <a:r>
              <a:rPr lang="ko-KR" altLang="en-US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훈련데이터 인덱스 추출</a:t>
            </a:r>
            <a:endParaRPr lang="en-US" altLang="ko-KR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궁서체" panose="02030609000101010101" pitchFamily="17" charset="-127"/>
              <a:ea typeface="궁서체" panose="02030609000101010101" pitchFamily="17" charset="-127"/>
            </a:endParaRPr>
          </a:p>
          <a:p>
            <a:endParaRPr lang="en-US" altLang="ko-KR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궁서체" panose="02030609000101010101" pitchFamily="17" charset="-127"/>
              <a:ea typeface="궁서체" panose="02030609000101010101" pitchFamily="17" charset="-127"/>
            </a:endParaRPr>
          </a:p>
          <a:p>
            <a:r>
              <a:rPr lang="en-US" altLang="ko-KR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- </a:t>
            </a:r>
            <a:r>
              <a:rPr lang="ko-KR" altLang="en-US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위의 인덱스로 훈련데이터 </a:t>
            </a:r>
            <a:r>
              <a:rPr lang="ko-KR" altLang="en-US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만듬</a:t>
            </a:r>
            <a:r>
              <a:rPr lang="ko-KR" altLang="en-US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 </a:t>
            </a:r>
            <a:r>
              <a:rPr lang="en-US" altLang="ko-KR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-</a:t>
            </a:r>
          </a:p>
          <a:p>
            <a:endParaRPr lang="en-US" altLang="ko-KR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궁서체" panose="02030609000101010101" pitchFamily="17" charset="-127"/>
              <a:ea typeface="궁서체" panose="02030609000101010101" pitchFamily="17" charset="-127"/>
            </a:endParaRPr>
          </a:p>
          <a:p>
            <a:r>
              <a:rPr lang="ko-KR" altLang="en-US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그 외의 인덱스로 검증 데이터 </a:t>
            </a:r>
            <a:r>
              <a:rPr lang="ko-KR" altLang="en-US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만듬</a:t>
            </a:r>
            <a:endParaRPr lang="ko-KR" altLang="en-US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궁서체" panose="02030609000101010101" pitchFamily="17" charset="-127"/>
              <a:ea typeface="궁서체" panose="02030609000101010101" pitchFamily="17" charset="-127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58CBFC2-B76A-4B2C-BC79-1EADF5EE44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alpha val="20000"/>
                </a:schemeClr>
              </a:solidFill>
            </a:endParaRPr>
          </a:p>
        </p:txBody>
      </p:sp>
      <p:pic>
        <p:nvPicPr>
          <p:cNvPr id="4" name="그림 3" descr="테이블이(가) 표시된 사진&#10;&#10;자동 생성된 설명">
            <a:extLst>
              <a:ext uri="{FF2B5EF4-FFF2-40B4-BE49-F238E27FC236}">
                <a16:creationId xmlns:a16="http://schemas.microsoft.com/office/drawing/2014/main" id="{37EE1287-253F-463B-9D84-6E4E427485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328" y="2533943"/>
            <a:ext cx="4999885" cy="1787458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5E74535-9C0E-4211-B088-610AD56262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881769" y="3690871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595339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FA27539-4286-4FA8-9DA6-7CF237447C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19E6C7A1-4C51-4A7E-A1F9-15326CDC73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36806" y="-4351481"/>
            <a:ext cx="4078800" cy="2138400"/>
          </a:xfrm>
        </p:spPr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D6A2D89-5CBB-4F56-97AA-C8A4D993A5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12369" y="2521527"/>
            <a:ext cx="4078800" cy="3247448"/>
          </a:xfrm>
        </p:spPr>
        <p:txBody>
          <a:bodyPr>
            <a:normAutofit/>
          </a:bodyPr>
          <a:lstStyle/>
          <a:p>
            <a:r>
              <a:rPr lang="ko-KR" altLang="en-US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훈련데이터로 모델 생성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58CBFC2-B76A-4B2C-BC79-1EADF5EE44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alpha val="20000"/>
                </a:schemeClr>
              </a:solidFill>
            </a:endParaRP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107639A3-39B2-420F-BD2E-AEFA196E81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328" y="2890185"/>
            <a:ext cx="4999885" cy="1074975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5E74535-9C0E-4211-B088-610AD56262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881769" y="3690871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541689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FA27539-4286-4FA8-9DA6-7CF237447C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19E6C7A1-4C51-4A7E-A1F9-15326CDC73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61270" y="-3005812"/>
            <a:ext cx="4078800" cy="2138400"/>
          </a:xfrm>
        </p:spPr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D6A2D89-5CBB-4F56-97AA-C8A4D993A5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57328" y="886692"/>
            <a:ext cx="5174453" cy="4882284"/>
          </a:xfrm>
        </p:spPr>
        <p:txBody>
          <a:bodyPr>
            <a:normAutofit/>
          </a:bodyPr>
          <a:lstStyle/>
          <a:p>
            <a:r>
              <a:rPr lang="en-US" altLang="ko-KR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Summary()</a:t>
            </a:r>
            <a:r>
              <a:rPr lang="ko-KR" altLang="en-US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 함수로 계수 정보 확인</a:t>
            </a:r>
            <a:endParaRPr lang="en-US" altLang="ko-KR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궁서체" panose="02030609000101010101" pitchFamily="17" charset="-127"/>
              <a:ea typeface="궁서체" panose="02030609000101010101" pitchFamily="17" charset="-127"/>
            </a:endParaRPr>
          </a:p>
          <a:p>
            <a:endParaRPr lang="en-US" altLang="ko-KR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궁서체" panose="02030609000101010101" pitchFamily="17" charset="-127"/>
              <a:ea typeface="궁서체" panose="02030609000101010101" pitchFamily="17" charset="-127"/>
            </a:endParaRPr>
          </a:p>
          <a:p>
            <a:endParaRPr lang="en-US" altLang="ko-KR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궁서체" panose="02030609000101010101" pitchFamily="17" charset="-127"/>
              <a:ea typeface="궁서체" panose="02030609000101010101" pitchFamily="17" charset="-127"/>
            </a:endParaRPr>
          </a:p>
          <a:p>
            <a:endParaRPr lang="en-US" altLang="ko-KR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궁서체" panose="02030609000101010101" pitchFamily="17" charset="-127"/>
              <a:ea typeface="궁서체" panose="02030609000101010101" pitchFamily="17" charset="-127"/>
            </a:endParaRPr>
          </a:p>
          <a:p>
            <a:endParaRPr lang="en-US" altLang="ko-KR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궁서체" panose="02030609000101010101" pitchFamily="17" charset="-127"/>
              <a:ea typeface="궁서체" panose="02030609000101010101" pitchFamily="17" charset="-127"/>
            </a:endParaRPr>
          </a:p>
          <a:p>
            <a:r>
              <a:rPr lang="ko-KR" altLang="en-US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분류 </a:t>
            </a:r>
            <a:r>
              <a:rPr lang="en-US" altLang="ko-KR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2 </a:t>
            </a:r>
            <a:r>
              <a:rPr lang="ko-KR" altLang="en-US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와 분류</a:t>
            </a:r>
            <a:r>
              <a:rPr lang="en-US" altLang="ko-KR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3</a:t>
            </a:r>
            <a:r>
              <a:rPr lang="ko-KR" altLang="en-US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에 속하지 않는 모든 것을 분류 </a:t>
            </a:r>
            <a:r>
              <a:rPr lang="en-US" altLang="ko-KR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1</a:t>
            </a:r>
            <a:r>
              <a:rPr lang="ko-KR" altLang="en-US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로 간주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58CBFC2-B76A-4B2C-BC79-1EADF5EE44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alpha val="20000"/>
                </a:schemeClr>
              </a:solidFill>
            </a:endParaRP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D0FFBB15-7BF9-47D7-9BD7-FEF6B021F3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328" y="1933957"/>
            <a:ext cx="4999885" cy="2987431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5E74535-9C0E-4211-B088-610AD56262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881769" y="3690871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934020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FA27539-4286-4FA8-9DA6-7CF237447C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19E6C7A1-4C51-4A7E-A1F9-15326CDC73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21870" y="-3668297"/>
            <a:ext cx="4078800" cy="2138400"/>
          </a:xfrm>
        </p:spPr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D6A2D89-5CBB-4F56-97AA-C8A4D993A5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56218" y="775855"/>
            <a:ext cx="5735782" cy="4993120"/>
          </a:xfrm>
        </p:spPr>
        <p:txBody>
          <a:bodyPr>
            <a:normAutofit lnSpcReduction="10000"/>
          </a:bodyPr>
          <a:lstStyle/>
          <a:p>
            <a:r>
              <a:rPr lang="ko-KR" altLang="en-US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훈련데이터에</a:t>
            </a:r>
            <a:r>
              <a:rPr lang="en-US" altLang="ko-KR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 </a:t>
            </a:r>
            <a:r>
              <a:rPr lang="ko-KR" altLang="en-US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적합 시킨 결과 확인</a:t>
            </a:r>
            <a:endParaRPr lang="en-US" altLang="ko-KR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궁서체" panose="02030609000101010101" pitchFamily="17" charset="-127"/>
              <a:ea typeface="궁서체" panose="02030609000101010101" pitchFamily="17" charset="-127"/>
            </a:endParaRPr>
          </a:p>
          <a:p>
            <a:endParaRPr lang="en-US" altLang="ko-KR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궁서체" panose="02030609000101010101" pitchFamily="17" charset="-127"/>
              <a:ea typeface="궁서체" panose="02030609000101010101" pitchFamily="17" charset="-127"/>
            </a:endParaRPr>
          </a:p>
          <a:p>
            <a:endParaRPr lang="en-US" altLang="ko-KR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궁서체" panose="02030609000101010101" pitchFamily="17" charset="-127"/>
              <a:ea typeface="궁서체" panose="02030609000101010101" pitchFamily="17" charset="-127"/>
            </a:endParaRPr>
          </a:p>
          <a:p>
            <a:endParaRPr lang="en-US" altLang="ko-KR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궁서체" panose="02030609000101010101" pitchFamily="17" charset="-127"/>
              <a:ea typeface="궁서체" panose="02030609000101010101" pitchFamily="17" charset="-127"/>
            </a:endParaRPr>
          </a:p>
          <a:p>
            <a:endParaRPr lang="en-US" altLang="ko-KR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궁서체" panose="02030609000101010101" pitchFamily="17" charset="-127"/>
              <a:ea typeface="궁서체" panose="02030609000101010101" pitchFamily="17" charset="-127"/>
            </a:endParaRPr>
          </a:p>
          <a:p>
            <a:r>
              <a:rPr lang="en-US" altLang="ko-KR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23994</a:t>
            </a:r>
            <a:r>
              <a:rPr lang="ko-KR" altLang="en-US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행은 </a:t>
            </a:r>
            <a:r>
              <a:rPr lang="en-US" altLang="ko-KR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2(</a:t>
            </a:r>
            <a:r>
              <a:rPr lang="ko-KR" altLang="en-US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정상</a:t>
            </a:r>
            <a:r>
              <a:rPr lang="en-US" altLang="ko-KR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)</a:t>
            </a:r>
            <a:r>
              <a:rPr lang="ko-KR" altLang="en-US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일 확률이 </a:t>
            </a:r>
            <a:r>
              <a:rPr lang="en-US" altLang="ko-KR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99%</a:t>
            </a:r>
            <a:r>
              <a:rPr lang="ko-KR" altLang="en-US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이다</a:t>
            </a:r>
            <a:r>
              <a:rPr lang="en-US" altLang="ko-KR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.</a:t>
            </a:r>
          </a:p>
          <a:p>
            <a:r>
              <a:rPr lang="en-US" altLang="ko-KR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17762</a:t>
            </a:r>
            <a:r>
              <a:rPr lang="ko-KR" altLang="en-US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행은 </a:t>
            </a:r>
            <a:r>
              <a:rPr lang="en-US" altLang="ko-KR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2(</a:t>
            </a:r>
            <a:r>
              <a:rPr lang="ko-KR" altLang="en-US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정상</a:t>
            </a:r>
            <a:r>
              <a:rPr lang="en-US" altLang="ko-KR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)</a:t>
            </a:r>
            <a:r>
              <a:rPr lang="ko-KR" altLang="en-US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일 확률이 </a:t>
            </a:r>
            <a:r>
              <a:rPr lang="en-US" altLang="ko-KR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99%</a:t>
            </a:r>
            <a:r>
              <a:rPr lang="ko-KR" altLang="en-US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이다</a:t>
            </a:r>
            <a:r>
              <a:rPr lang="en-US" altLang="ko-KR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.</a:t>
            </a:r>
          </a:p>
          <a:p>
            <a:endParaRPr lang="en-US" altLang="ko-KR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궁서체" panose="02030609000101010101" pitchFamily="17" charset="-127"/>
              <a:ea typeface="궁서체" panose="02030609000101010101" pitchFamily="17" charset="-127"/>
            </a:endParaRPr>
          </a:p>
          <a:p>
            <a:r>
              <a:rPr lang="en-US" altLang="ko-KR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…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58CBFC2-B76A-4B2C-BC79-1EADF5EE44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alpha val="20000"/>
                </a:schemeClr>
              </a:solidFill>
            </a:endParaRP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0D26C174-5FFD-4324-BFDE-E6A230E5A8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328" y="2596442"/>
            <a:ext cx="4999885" cy="1662461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5E74535-9C0E-4211-B088-610AD56262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881769" y="3690871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900780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FA27539-4286-4FA8-9DA6-7CF237447C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19E6C7A1-4C51-4A7E-A1F9-15326CDC73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32005" y="-4240645"/>
            <a:ext cx="4078800" cy="2138400"/>
          </a:xfrm>
        </p:spPr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D6A2D89-5CBB-4F56-97AA-C8A4D993A5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12369" y="1745673"/>
            <a:ext cx="4078800" cy="4023302"/>
          </a:xfrm>
        </p:spPr>
        <p:txBody>
          <a:bodyPr>
            <a:normAutofit fontScale="92500"/>
          </a:bodyPr>
          <a:lstStyle/>
          <a:p>
            <a:r>
              <a:rPr lang="ko-KR" altLang="en-US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검증데이터로 예측 값 및 정확도 구하기</a:t>
            </a:r>
            <a:endParaRPr lang="en-US" altLang="ko-KR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궁서체" panose="02030609000101010101" pitchFamily="17" charset="-127"/>
              <a:ea typeface="궁서체" panose="02030609000101010101" pitchFamily="17" charset="-127"/>
            </a:endParaRPr>
          </a:p>
          <a:p>
            <a:endParaRPr lang="en-US" altLang="ko-KR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궁서체" panose="02030609000101010101" pitchFamily="17" charset="-127"/>
              <a:ea typeface="궁서체" panose="02030609000101010101" pitchFamily="17" charset="-127"/>
            </a:endParaRPr>
          </a:p>
          <a:p>
            <a:endParaRPr lang="en-US" altLang="ko-KR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궁서체" panose="02030609000101010101" pitchFamily="17" charset="-127"/>
              <a:ea typeface="궁서체" panose="02030609000101010101" pitchFamily="17" charset="-127"/>
            </a:endParaRPr>
          </a:p>
          <a:p>
            <a:r>
              <a:rPr lang="ko-KR" altLang="en-US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맞은 것을 다 </a:t>
            </a:r>
            <a:r>
              <a:rPr lang="en-US" altLang="ko-KR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SUM </a:t>
            </a:r>
            <a:r>
              <a:rPr lang="ko-KR" altLang="en-US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하고 </a:t>
            </a:r>
            <a:r>
              <a:rPr lang="en-US" altLang="ko-KR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, </a:t>
            </a:r>
            <a:r>
              <a:rPr lang="ko-KR" altLang="en-US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전체의 수로 나눔</a:t>
            </a:r>
            <a:endParaRPr lang="en-US" altLang="ko-KR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궁서체" panose="02030609000101010101" pitchFamily="17" charset="-127"/>
              <a:ea typeface="궁서체" panose="02030609000101010101" pitchFamily="17" charset="-127"/>
            </a:endParaRPr>
          </a:p>
          <a:p>
            <a:endParaRPr lang="en-US" altLang="ko-KR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궁서체" panose="02030609000101010101" pitchFamily="17" charset="-127"/>
              <a:ea typeface="궁서체" panose="02030609000101010101" pitchFamily="17" charset="-127"/>
            </a:endParaRPr>
          </a:p>
          <a:p>
            <a:r>
              <a:rPr lang="ko-KR" altLang="en-US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약 </a:t>
            </a:r>
            <a:r>
              <a:rPr lang="en-US" altLang="ko-KR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94%</a:t>
            </a:r>
            <a:r>
              <a:rPr lang="ko-KR" altLang="en-US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의 정확도를 보잉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58CBFC2-B76A-4B2C-BC79-1EADF5EE44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alpha val="20000"/>
                </a:schemeClr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6E5FDEC-5605-40C4-B7F0-288CA082436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103683" y="2765188"/>
            <a:ext cx="3915174" cy="1324969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5E74535-9C0E-4211-B088-610AD56262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881769" y="3690871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496728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5D6A2D89-5CBB-4F56-97AA-C8A4D993A5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04654" y="2070032"/>
            <a:ext cx="6913419" cy="2963022"/>
          </a:xfrm>
        </p:spPr>
        <p:txBody>
          <a:bodyPr>
            <a:normAutofit/>
          </a:bodyPr>
          <a:lstStyle/>
          <a:p>
            <a:endParaRPr lang="en-US" altLang="ko-KR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엽서L" panose="02030600000101010101" pitchFamily="18" charset="-127"/>
              <a:ea typeface="HY엽서L" panose="02030600000101010101" pitchFamily="18" charset="-127"/>
            </a:endParaRPr>
          </a:p>
          <a:p>
            <a:endParaRPr lang="en-US" altLang="ko-KR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엽서L" panose="02030600000101010101" pitchFamily="18" charset="-127"/>
              <a:ea typeface="HY엽서L" panose="02030600000101010101" pitchFamily="18" charset="-127"/>
            </a:endParaRPr>
          </a:p>
          <a:p>
            <a:r>
              <a:rPr lang="ko-KR" altLang="en-US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엽서L" panose="02030600000101010101" pitchFamily="18" charset="-127"/>
                <a:ea typeface="HY엽서L" panose="02030600000101010101" pitchFamily="18" charset="-127"/>
              </a:rPr>
              <a:t>파일 저장 잘하세요 </a:t>
            </a:r>
            <a:r>
              <a:rPr lang="en-US" altLang="ko-KR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엽서L" panose="02030600000101010101" pitchFamily="18" charset="-127"/>
                <a:ea typeface="HY엽서L" panose="02030600000101010101" pitchFamily="18" charset="-127"/>
              </a:rPr>
              <a:t>…… </a:t>
            </a:r>
            <a:endParaRPr lang="ko-KR" altLang="en-US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엽서L" panose="02030600000101010101" pitchFamily="18" charset="-127"/>
              <a:ea typeface="HY엽서L" panose="02030600000101010101" pitchFamily="18" charset="-127"/>
            </a:endParaRPr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19E6C7A1-4C51-4A7E-A1F9-15326CDC73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09129" y="-2430007"/>
            <a:ext cx="7977600" cy="2085696"/>
          </a:xfrm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603246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72C53508-B3F0-4B95-A7BB-3FB94033C4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19E6C7A1-4C51-4A7E-A1F9-15326CDC73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13600" y="1311279"/>
            <a:ext cx="4060800" cy="2049502"/>
          </a:xfrm>
        </p:spPr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D6A2D89-5CBB-4F56-97AA-C8A4D993A5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94391" y="2565427"/>
            <a:ext cx="4060800" cy="2014088"/>
          </a:xfrm>
        </p:spPr>
        <p:txBody>
          <a:bodyPr>
            <a:normAutofit/>
          </a:bodyPr>
          <a:lstStyle/>
          <a:p>
            <a:r>
              <a:rPr lang="ko-KR" altLang="en-US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이를 </a:t>
            </a:r>
            <a:r>
              <a:rPr lang="en-US" altLang="ko-KR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ROC </a:t>
            </a:r>
            <a:r>
              <a:rPr lang="ko-KR" altLang="en-US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커브라고 한다</a:t>
            </a:r>
            <a:r>
              <a:rPr lang="en-US" altLang="ko-KR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.</a:t>
            </a:r>
            <a:endParaRPr lang="ko-KR" altLang="en-US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궁서체" panose="02030609000101010101" pitchFamily="17" charset="-127"/>
              <a:ea typeface="궁서체" panose="02030609000101010101" pitchFamily="17" charset="-127"/>
            </a:endParaRPr>
          </a:p>
        </p:txBody>
      </p:sp>
      <p:pic>
        <p:nvPicPr>
          <p:cNvPr id="4" name="그림 3" descr="테이블이(가) 표시된 사진&#10;&#10;자동 생성된 설명">
            <a:extLst>
              <a:ext uri="{FF2B5EF4-FFF2-40B4-BE49-F238E27FC236}">
                <a16:creationId xmlns:a16="http://schemas.microsoft.com/office/drawing/2014/main" id="{9A096418-8F8C-4022-A2EE-78A7E93ACA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989" y="536993"/>
            <a:ext cx="4996212" cy="577800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8EBA113-6605-4291-A31D-0BEA2EFFB5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540000"/>
            <a:ext cx="0" cy="577800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DC925D4-A222-4AF4-B410-4AFDEE4557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8100000" flipH="1">
            <a:off x="6674373" y="402322"/>
            <a:ext cx="641183" cy="1069728"/>
            <a:chOff x="6484112" y="2967038"/>
            <a:chExt cx="641183" cy="1069728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0DBBB94E-15E5-42D1-A617-70B91FC06D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808136" y="2967038"/>
              <a:ext cx="317159" cy="932400"/>
              <a:chOff x="6808136" y="2967038"/>
              <a:chExt cx="317159" cy="932400"/>
            </a:xfrm>
          </p:grpSpPr>
          <p:sp>
            <p:nvSpPr>
              <p:cNvPr id="21" name="Freeform 68">
                <a:extLst>
                  <a:ext uri="{FF2B5EF4-FFF2-40B4-BE49-F238E27FC236}">
                    <a16:creationId xmlns:a16="http://schemas.microsoft.com/office/drawing/2014/main" id="{2C81B35A-4CE9-4440-B050-12A299FA65C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808136" y="2967038"/>
                <a:ext cx="159772" cy="710627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" name="Freeform 69">
                <a:extLst>
                  <a:ext uri="{FF2B5EF4-FFF2-40B4-BE49-F238E27FC236}">
                    <a16:creationId xmlns:a16="http://schemas.microsoft.com/office/drawing/2014/main" id="{A0D17983-4044-441A-ADBD-E035D9AE7E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967908" y="2967038"/>
                <a:ext cx="157387" cy="710627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" name="Line 70">
                <a:extLst>
                  <a:ext uri="{FF2B5EF4-FFF2-40B4-BE49-F238E27FC236}">
                    <a16:creationId xmlns:a16="http://schemas.microsoft.com/office/drawing/2014/main" id="{19F1FD06-FDAD-4A4F-BFA2-40C00615ED5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967908" y="2967038"/>
                <a:ext cx="0" cy="932400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7EFDE4C0-4728-4BFA-AB30-F128558D04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8900000" flipH="1">
              <a:off x="6484112" y="3104366"/>
              <a:ext cx="317159" cy="932400"/>
              <a:chOff x="6808136" y="2967038"/>
              <a:chExt cx="317159" cy="932400"/>
            </a:xfrm>
          </p:grpSpPr>
          <p:sp>
            <p:nvSpPr>
              <p:cNvPr id="18" name="Freeform 68">
                <a:extLst>
                  <a:ext uri="{FF2B5EF4-FFF2-40B4-BE49-F238E27FC236}">
                    <a16:creationId xmlns:a16="http://schemas.microsoft.com/office/drawing/2014/main" id="{1D506130-A061-4892-B4AB-FC514FF04A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808136" y="2967038"/>
                <a:ext cx="159772" cy="710627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" name="Freeform 69">
                <a:extLst>
                  <a:ext uri="{FF2B5EF4-FFF2-40B4-BE49-F238E27FC236}">
                    <a16:creationId xmlns:a16="http://schemas.microsoft.com/office/drawing/2014/main" id="{49AD3E33-5B3A-488D-9055-A66F489647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967908" y="2967038"/>
                <a:ext cx="157387" cy="710627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" name="Line 70">
                <a:extLst>
                  <a:ext uri="{FF2B5EF4-FFF2-40B4-BE49-F238E27FC236}">
                    <a16:creationId xmlns:a16="http://schemas.microsoft.com/office/drawing/2014/main" id="{A5CE7C61-384B-4565-8779-29E91BEF4C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967908" y="2967038"/>
                <a:ext cx="0" cy="932400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EE5DB50-1341-4A9E-A206-967EBBDE44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8900000" flipH="1">
            <a:off x="11020476" y="5368081"/>
            <a:ext cx="641183" cy="1069728"/>
            <a:chOff x="6484112" y="2967038"/>
            <a:chExt cx="641183" cy="1069728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19A84626-F20C-4555-AFAF-1A2B70D3D9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808136" y="2967038"/>
              <a:ext cx="317159" cy="932400"/>
              <a:chOff x="6808136" y="2967038"/>
              <a:chExt cx="317159" cy="932400"/>
            </a:xfrm>
          </p:grpSpPr>
          <p:sp>
            <p:nvSpPr>
              <p:cNvPr id="31" name="Freeform 68">
                <a:extLst>
                  <a:ext uri="{FF2B5EF4-FFF2-40B4-BE49-F238E27FC236}">
                    <a16:creationId xmlns:a16="http://schemas.microsoft.com/office/drawing/2014/main" id="{561A2DEB-32E0-497B-AFF5-12455326DC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808136" y="2967038"/>
                <a:ext cx="159772" cy="710627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" name="Freeform 69">
                <a:extLst>
                  <a:ext uri="{FF2B5EF4-FFF2-40B4-BE49-F238E27FC236}">
                    <a16:creationId xmlns:a16="http://schemas.microsoft.com/office/drawing/2014/main" id="{F74C0FA4-7280-478C-9F0A-5C44367405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967908" y="2967038"/>
                <a:ext cx="157387" cy="710627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" name="Line 70">
                <a:extLst>
                  <a:ext uri="{FF2B5EF4-FFF2-40B4-BE49-F238E27FC236}">
                    <a16:creationId xmlns:a16="http://schemas.microsoft.com/office/drawing/2014/main" id="{6055EE13-719B-42CB-B390-656E3D7ED4B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967908" y="2967038"/>
                <a:ext cx="0" cy="932400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0AFE4A8F-11DC-406B-81CA-1EFF5D00CE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8900000" flipH="1">
              <a:off x="6484112" y="3104366"/>
              <a:ext cx="317159" cy="932400"/>
              <a:chOff x="6808136" y="2967038"/>
              <a:chExt cx="317159" cy="932400"/>
            </a:xfrm>
          </p:grpSpPr>
          <p:sp>
            <p:nvSpPr>
              <p:cNvPr id="28" name="Freeform 68">
                <a:extLst>
                  <a:ext uri="{FF2B5EF4-FFF2-40B4-BE49-F238E27FC236}">
                    <a16:creationId xmlns:a16="http://schemas.microsoft.com/office/drawing/2014/main" id="{1220809B-3187-4A4E-B1B4-931C71836CC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808136" y="2967038"/>
                <a:ext cx="159772" cy="710627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" name="Freeform 69">
                <a:extLst>
                  <a:ext uri="{FF2B5EF4-FFF2-40B4-BE49-F238E27FC236}">
                    <a16:creationId xmlns:a16="http://schemas.microsoft.com/office/drawing/2014/main" id="{FA8BADC2-4522-4CCB-B068-9C3AC1F1EF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967908" y="2967038"/>
                <a:ext cx="157387" cy="710627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" name="Line 70">
                <a:extLst>
                  <a:ext uri="{FF2B5EF4-FFF2-40B4-BE49-F238E27FC236}">
                    <a16:creationId xmlns:a16="http://schemas.microsoft.com/office/drawing/2014/main" id="{8507DFE2-C18B-40C2-A945-EFDD0D8EC9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967908" y="2967038"/>
                <a:ext cx="0" cy="932400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553654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72C53508-B3F0-4B95-A7BB-3FB94033C4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19E6C7A1-4C51-4A7E-A1F9-15326CDC73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13600" y="1311279"/>
            <a:ext cx="4060800" cy="2049502"/>
          </a:xfrm>
        </p:spPr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D6A2D89-5CBB-4F56-97AA-C8A4D993A5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13600" y="2879247"/>
            <a:ext cx="4060800" cy="2014088"/>
          </a:xfrm>
        </p:spPr>
        <p:txBody>
          <a:bodyPr>
            <a:normAutofit/>
          </a:bodyPr>
          <a:lstStyle/>
          <a:p>
            <a:r>
              <a:rPr lang="ko-KR" altLang="en-US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가장 이상적인 </a:t>
            </a:r>
            <a:r>
              <a:rPr lang="en-US" altLang="ko-KR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ROC </a:t>
            </a:r>
            <a:r>
              <a:rPr lang="ko-KR" altLang="en-US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커브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470C139-C8DF-4367-BAF0-402E0236F4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989" y="536993"/>
            <a:ext cx="4996212" cy="577800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8EBA113-6605-4291-A31D-0BEA2EFFB5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540000"/>
            <a:ext cx="0" cy="577800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DC925D4-A222-4AF4-B410-4AFDEE4557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8100000" flipH="1">
            <a:off x="6674373" y="402322"/>
            <a:ext cx="641183" cy="1069728"/>
            <a:chOff x="6484112" y="2967038"/>
            <a:chExt cx="641183" cy="1069728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0DBBB94E-15E5-42D1-A617-70B91FC06D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808136" y="2967038"/>
              <a:ext cx="317159" cy="932400"/>
              <a:chOff x="6808136" y="2967038"/>
              <a:chExt cx="317159" cy="932400"/>
            </a:xfrm>
          </p:grpSpPr>
          <p:sp>
            <p:nvSpPr>
              <p:cNvPr id="21" name="Freeform 68">
                <a:extLst>
                  <a:ext uri="{FF2B5EF4-FFF2-40B4-BE49-F238E27FC236}">
                    <a16:creationId xmlns:a16="http://schemas.microsoft.com/office/drawing/2014/main" id="{2C81B35A-4CE9-4440-B050-12A299FA65C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808136" y="2967038"/>
                <a:ext cx="159772" cy="710627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" name="Freeform 69">
                <a:extLst>
                  <a:ext uri="{FF2B5EF4-FFF2-40B4-BE49-F238E27FC236}">
                    <a16:creationId xmlns:a16="http://schemas.microsoft.com/office/drawing/2014/main" id="{A0D17983-4044-441A-ADBD-E035D9AE7E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967908" y="2967038"/>
                <a:ext cx="157387" cy="710627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" name="Line 70">
                <a:extLst>
                  <a:ext uri="{FF2B5EF4-FFF2-40B4-BE49-F238E27FC236}">
                    <a16:creationId xmlns:a16="http://schemas.microsoft.com/office/drawing/2014/main" id="{19F1FD06-FDAD-4A4F-BFA2-40C00615ED5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967908" y="2967038"/>
                <a:ext cx="0" cy="932400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7EFDE4C0-4728-4BFA-AB30-F128558D04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8900000" flipH="1">
              <a:off x="6484112" y="3104366"/>
              <a:ext cx="317159" cy="932400"/>
              <a:chOff x="6808136" y="2967038"/>
              <a:chExt cx="317159" cy="932400"/>
            </a:xfrm>
          </p:grpSpPr>
          <p:sp>
            <p:nvSpPr>
              <p:cNvPr id="18" name="Freeform 68">
                <a:extLst>
                  <a:ext uri="{FF2B5EF4-FFF2-40B4-BE49-F238E27FC236}">
                    <a16:creationId xmlns:a16="http://schemas.microsoft.com/office/drawing/2014/main" id="{1D506130-A061-4892-B4AB-FC514FF04A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808136" y="2967038"/>
                <a:ext cx="159772" cy="710627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" name="Freeform 69">
                <a:extLst>
                  <a:ext uri="{FF2B5EF4-FFF2-40B4-BE49-F238E27FC236}">
                    <a16:creationId xmlns:a16="http://schemas.microsoft.com/office/drawing/2014/main" id="{49AD3E33-5B3A-488D-9055-A66F489647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967908" y="2967038"/>
                <a:ext cx="157387" cy="710627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" name="Line 70">
                <a:extLst>
                  <a:ext uri="{FF2B5EF4-FFF2-40B4-BE49-F238E27FC236}">
                    <a16:creationId xmlns:a16="http://schemas.microsoft.com/office/drawing/2014/main" id="{A5CE7C61-384B-4565-8779-29E91BEF4C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967908" y="2967038"/>
                <a:ext cx="0" cy="932400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EE5DB50-1341-4A9E-A206-967EBBDE44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8900000" flipH="1">
            <a:off x="11020476" y="5368081"/>
            <a:ext cx="641183" cy="1069728"/>
            <a:chOff x="6484112" y="2967038"/>
            <a:chExt cx="641183" cy="1069728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19A84626-F20C-4555-AFAF-1A2B70D3D9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808136" y="2967038"/>
              <a:ext cx="317159" cy="932400"/>
              <a:chOff x="6808136" y="2967038"/>
              <a:chExt cx="317159" cy="932400"/>
            </a:xfrm>
          </p:grpSpPr>
          <p:sp>
            <p:nvSpPr>
              <p:cNvPr id="31" name="Freeform 68">
                <a:extLst>
                  <a:ext uri="{FF2B5EF4-FFF2-40B4-BE49-F238E27FC236}">
                    <a16:creationId xmlns:a16="http://schemas.microsoft.com/office/drawing/2014/main" id="{561A2DEB-32E0-497B-AFF5-12455326DC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808136" y="2967038"/>
                <a:ext cx="159772" cy="710627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" name="Freeform 69">
                <a:extLst>
                  <a:ext uri="{FF2B5EF4-FFF2-40B4-BE49-F238E27FC236}">
                    <a16:creationId xmlns:a16="http://schemas.microsoft.com/office/drawing/2014/main" id="{F74C0FA4-7280-478C-9F0A-5C44367405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967908" y="2967038"/>
                <a:ext cx="157387" cy="710627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" name="Line 70">
                <a:extLst>
                  <a:ext uri="{FF2B5EF4-FFF2-40B4-BE49-F238E27FC236}">
                    <a16:creationId xmlns:a16="http://schemas.microsoft.com/office/drawing/2014/main" id="{6055EE13-719B-42CB-B390-656E3D7ED4B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967908" y="2967038"/>
                <a:ext cx="0" cy="932400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0AFE4A8F-11DC-406B-81CA-1EFF5D00CE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8900000" flipH="1">
              <a:off x="6484112" y="3104366"/>
              <a:ext cx="317159" cy="932400"/>
              <a:chOff x="6808136" y="2967038"/>
              <a:chExt cx="317159" cy="932400"/>
            </a:xfrm>
          </p:grpSpPr>
          <p:sp>
            <p:nvSpPr>
              <p:cNvPr id="28" name="Freeform 68">
                <a:extLst>
                  <a:ext uri="{FF2B5EF4-FFF2-40B4-BE49-F238E27FC236}">
                    <a16:creationId xmlns:a16="http://schemas.microsoft.com/office/drawing/2014/main" id="{1220809B-3187-4A4E-B1B4-931C71836CC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808136" y="2967038"/>
                <a:ext cx="159772" cy="710627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" name="Freeform 69">
                <a:extLst>
                  <a:ext uri="{FF2B5EF4-FFF2-40B4-BE49-F238E27FC236}">
                    <a16:creationId xmlns:a16="http://schemas.microsoft.com/office/drawing/2014/main" id="{FA8BADC2-4522-4CCB-B068-9C3AC1F1EF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967908" y="2967038"/>
                <a:ext cx="157387" cy="710627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" name="Line 70">
                <a:extLst>
                  <a:ext uri="{FF2B5EF4-FFF2-40B4-BE49-F238E27FC236}">
                    <a16:creationId xmlns:a16="http://schemas.microsoft.com/office/drawing/2014/main" id="{8507DFE2-C18B-40C2-A945-EFDD0D8EC9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967908" y="2967038"/>
                <a:ext cx="0" cy="932400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704668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72C53508-B3F0-4B95-A7BB-3FB94033C4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19E6C7A1-4C51-4A7E-A1F9-15326CDC73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13600" y="1311279"/>
            <a:ext cx="4060800" cy="2049502"/>
          </a:xfrm>
        </p:spPr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D6A2D89-5CBB-4F56-97AA-C8A4D993A5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31480" y="1580682"/>
            <a:ext cx="5453736" cy="3455379"/>
          </a:xfrm>
        </p:spPr>
        <p:txBody>
          <a:bodyPr>
            <a:normAutofit/>
          </a:bodyPr>
          <a:lstStyle/>
          <a:p>
            <a:r>
              <a:rPr lang="en-US" altLang="ko-KR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1</a:t>
            </a:r>
            <a:r>
              <a:rPr lang="ko-KR" altLang="en-US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번 그래프 모델이 </a:t>
            </a:r>
            <a:endParaRPr lang="en-US" altLang="ko-KR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궁서체" panose="02030609000101010101" pitchFamily="17" charset="-127"/>
              <a:ea typeface="궁서체" panose="02030609000101010101" pitchFamily="17" charset="-127"/>
            </a:endParaRPr>
          </a:p>
          <a:p>
            <a:endParaRPr lang="en-US" altLang="ko-KR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궁서체" panose="02030609000101010101" pitchFamily="17" charset="-127"/>
              <a:ea typeface="궁서체" panose="02030609000101010101" pitchFamily="17" charset="-127"/>
            </a:endParaRPr>
          </a:p>
          <a:p>
            <a:r>
              <a:rPr lang="en-US" altLang="ko-KR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2</a:t>
            </a:r>
            <a:r>
              <a:rPr lang="ko-KR" altLang="en-US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번 그래프 모델보다 </a:t>
            </a:r>
            <a:endParaRPr lang="en-US" altLang="ko-KR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궁서체" panose="02030609000101010101" pitchFamily="17" charset="-127"/>
              <a:ea typeface="궁서체" panose="02030609000101010101" pitchFamily="17" charset="-127"/>
            </a:endParaRPr>
          </a:p>
          <a:p>
            <a:endParaRPr lang="en-US" altLang="ko-KR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궁서체" panose="02030609000101010101" pitchFamily="17" charset="-127"/>
              <a:ea typeface="궁서체" panose="02030609000101010101" pitchFamily="17" charset="-127"/>
            </a:endParaRPr>
          </a:p>
          <a:p>
            <a:r>
              <a:rPr lang="ko-KR" altLang="en-US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더 좋은 모델이라고 할 수 있다</a:t>
            </a:r>
            <a:r>
              <a:rPr lang="en-US" altLang="ko-KR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.</a:t>
            </a:r>
            <a:endParaRPr lang="ko-KR" altLang="en-US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궁서체" panose="02030609000101010101" pitchFamily="17" charset="-127"/>
              <a:ea typeface="궁서체" panose="02030609000101010101" pitchFamily="17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F7723AC-1B93-4715-BE2D-F8F8305A75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989" y="536993"/>
            <a:ext cx="4996212" cy="5762456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8EBA113-6605-4291-A31D-0BEA2EFFB5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540000"/>
            <a:ext cx="0" cy="577800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DC925D4-A222-4AF4-B410-4AFDEE4557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8100000" flipH="1">
            <a:off x="6674373" y="402322"/>
            <a:ext cx="641183" cy="1069728"/>
            <a:chOff x="6484112" y="2967038"/>
            <a:chExt cx="641183" cy="1069728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0DBBB94E-15E5-42D1-A617-70B91FC06D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808136" y="2967038"/>
              <a:ext cx="317159" cy="932400"/>
              <a:chOff x="6808136" y="2967038"/>
              <a:chExt cx="317159" cy="932400"/>
            </a:xfrm>
          </p:grpSpPr>
          <p:sp>
            <p:nvSpPr>
              <p:cNvPr id="21" name="Freeform 68">
                <a:extLst>
                  <a:ext uri="{FF2B5EF4-FFF2-40B4-BE49-F238E27FC236}">
                    <a16:creationId xmlns:a16="http://schemas.microsoft.com/office/drawing/2014/main" id="{2C81B35A-4CE9-4440-B050-12A299FA65C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808136" y="2967038"/>
                <a:ext cx="159772" cy="710627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" name="Freeform 69">
                <a:extLst>
                  <a:ext uri="{FF2B5EF4-FFF2-40B4-BE49-F238E27FC236}">
                    <a16:creationId xmlns:a16="http://schemas.microsoft.com/office/drawing/2014/main" id="{A0D17983-4044-441A-ADBD-E035D9AE7E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967908" y="2967038"/>
                <a:ext cx="157387" cy="710627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" name="Line 70">
                <a:extLst>
                  <a:ext uri="{FF2B5EF4-FFF2-40B4-BE49-F238E27FC236}">
                    <a16:creationId xmlns:a16="http://schemas.microsoft.com/office/drawing/2014/main" id="{19F1FD06-FDAD-4A4F-BFA2-40C00615ED5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967908" y="2967038"/>
                <a:ext cx="0" cy="932400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7EFDE4C0-4728-4BFA-AB30-F128558D04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8900000" flipH="1">
              <a:off x="6484112" y="3104366"/>
              <a:ext cx="317159" cy="932400"/>
              <a:chOff x="6808136" y="2967038"/>
              <a:chExt cx="317159" cy="932400"/>
            </a:xfrm>
          </p:grpSpPr>
          <p:sp>
            <p:nvSpPr>
              <p:cNvPr id="18" name="Freeform 68">
                <a:extLst>
                  <a:ext uri="{FF2B5EF4-FFF2-40B4-BE49-F238E27FC236}">
                    <a16:creationId xmlns:a16="http://schemas.microsoft.com/office/drawing/2014/main" id="{1D506130-A061-4892-B4AB-FC514FF04A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808136" y="2967038"/>
                <a:ext cx="159772" cy="710627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" name="Freeform 69">
                <a:extLst>
                  <a:ext uri="{FF2B5EF4-FFF2-40B4-BE49-F238E27FC236}">
                    <a16:creationId xmlns:a16="http://schemas.microsoft.com/office/drawing/2014/main" id="{49AD3E33-5B3A-488D-9055-A66F489647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967908" y="2967038"/>
                <a:ext cx="157387" cy="710627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" name="Line 70">
                <a:extLst>
                  <a:ext uri="{FF2B5EF4-FFF2-40B4-BE49-F238E27FC236}">
                    <a16:creationId xmlns:a16="http://schemas.microsoft.com/office/drawing/2014/main" id="{A5CE7C61-384B-4565-8779-29E91BEF4C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967908" y="2967038"/>
                <a:ext cx="0" cy="932400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EE5DB50-1341-4A9E-A206-967EBBDE44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8900000" flipH="1">
            <a:off x="11020476" y="5368081"/>
            <a:ext cx="641183" cy="1069728"/>
            <a:chOff x="6484112" y="2967038"/>
            <a:chExt cx="641183" cy="1069728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19A84626-F20C-4555-AFAF-1A2B70D3D9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808136" y="2967038"/>
              <a:ext cx="317159" cy="932400"/>
              <a:chOff x="6808136" y="2967038"/>
              <a:chExt cx="317159" cy="932400"/>
            </a:xfrm>
          </p:grpSpPr>
          <p:sp>
            <p:nvSpPr>
              <p:cNvPr id="31" name="Freeform 68">
                <a:extLst>
                  <a:ext uri="{FF2B5EF4-FFF2-40B4-BE49-F238E27FC236}">
                    <a16:creationId xmlns:a16="http://schemas.microsoft.com/office/drawing/2014/main" id="{561A2DEB-32E0-497B-AFF5-12455326DC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808136" y="2967038"/>
                <a:ext cx="159772" cy="710627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" name="Freeform 69">
                <a:extLst>
                  <a:ext uri="{FF2B5EF4-FFF2-40B4-BE49-F238E27FC236}">
                    <a16:creationId xmlns:a16="http://schemas.microsoft.com/office/drawing/2014/main" id="{F74C0FA4-7280-478C-9F0A-5C44367405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967908" y="2967038"/>
                <a:ext cx="157387" cy="710627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" name="Line 70">
                <a:extLst>
                  <a:ext uri="{FF2B5EF4-FFF2-40B4-BE49-F238E27FC236}">
                    <a16:creationId xmlns:a16="http://schemas.microsoft.com/office/drawing/2014/main" id="{6055EE13-719B-42CB-B390-656E3D7ED4B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967908" y="2967038"/>
                <a:ext cx="0" cy="932400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0AFE4A8F-11DC-406B-81CA-1EFF5D00CE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8900000" flipH="1">
              <a:off x="6484112" y="3104366"/>
              <a:ext cx="317159" cy="932400"/>
              <a:chOff x="6808136" y="2967038"/>
              <a:chExt cx="317159" cy="932400"/>
            </a:xfrm>
          </p:grpSpPr>
          <p:sp>
            <p:nvSpPr>
              <p:cNvPr id="28" name="Freeform 68">
                <a:extLst>
                  <a:ext uri="{FF2B5EF4-FFF2-40B4-BE49-F238E27FC236}">
                    <a16:creationId xmlns:a16="http://schemas.microsoft.com/office/drawing/2014/main" id="{1220809B-3187-4A4E-B1B4-931C71836CC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808136" y="2967038"/>
                <a:ext cx="159772" cy="710627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" name="Freeform 69">
                <a:extLst>
                  <a:ext uri="{FF2B5EF4-FFF2-40B4-BE49-F238E27FC236}">
                    <a16:creationId xmlns:a16="http://schemas.microsoft.com/office/drawing/2014/main" id="{FA8BADC2-4522-4CCB-B068-9C3AC1F1EF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967908" y="2967038"/>
                <a:ext cx="157387" cy="710627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" name="Line 70">
                <a:extLst>
                  <a:ext uri="{FF2B5EF4-FFF2-40B4-BE49-F238E27FC236}">
                    <a16:creationId xmlns:a16="http://schemas.microsoft.com/office/drawing/2014/main" id="{8507DFE2-C18B-40C2-A945-EFDD0D8EC9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967908" y="2967038"/>
                <a:ext cx="0" cy="932400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892640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72C53508-B3F0-4B95-A7BB-3FB94033C4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19E6C7A1-4C51-4A7E-A1F9-15326CDC73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13600" y="1311279"/>
            <a:ext cx="4060800" cy="2049502"/>
          </a:xfrm>
        </p:spPr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D6A2D89-5CBB-4F56-97AA-C8A4D993A5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78940" y="1723881"/>
            <a:ext cx="5426611" cy="3535567"/>
          </a:xfrm>
        </p:spPr>
        <p:txBody>
          <a:bodyPr>
            <a:normAutofit/>
          </a:bodyPr>
          <a:lstStyle/>
          <a:p>
            <a:r>
              <a:rPr lang="en-US" altLang="ko-KR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ROC </a:t>
            </a:r>
            <a:r>
              <a:rPr lang="ko-KR" altLang="en-US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커브를 그린 뒤 아래 면적을 </a:t>
            </a:r>
            <a:r>
              <a:rPr lang="en-US" altLang="ko-KR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AUC (Area Under The Curve)</a:t>
            </a:r>
            <a:r>
              <a:rPr lang="ko-KR" altLang="en-US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라고 하며 모델 간의 비교에 사용</a:t>
            </a:r>
            <a:endParaRPr lang="en-US" altLang="ko-KR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궁서체" panose="02030609000101010101" pitchFamily="17" charset="-127"/>
              <a:ea typeface="궁서체" panose="02030609000101010101" pitchFamily="17" charset="-127"/>
            </a:endParaRPr>
          </a:p>
          <a:p>
            <a:endParaRPr lang="en-US" altLang="ko-KR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궁서체" panose="02030609000101010101" pitchFamily="17" charset="-127"/>
              <a:ea typeface="궁서체" panose="02030609000101010101" pitchFamily="17" charset="-127"/>
            </a:endParaRPr>
          </a:p>
          <a:p>
            <a:endParaRPr lang="en-US" altLang="ko-KR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궁서체" panose="02030609000101010101" pitchFamily="17" charset="-127"/>
              <a:ea typeface="궁서체" panose="02030609000101010101" pitchFamily="17" charset="-127"/>
            </a:endParaRPr>
          </a:p>
          <a:p>
            <a:r>
              <a:rPr lang="en-US" altLang="ko-KR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AUC</a:t>
            </a:r>
            <a:r>
              <a:rPr lang="ko-KR" altLang="en-US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가 클수록 좋은 모델이다</a:t>
            </a:r>
            <a:r>
              <a:rPr lang="en-US" altLang="ko-KR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.</a:t>
            </a:r>
            <a:endParaRPr lang="ko-KR" altLang="en-US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궁서체" panose="02030609000101010101" pitchFamily="17" charset="-127"/>
              <a:ea typeface="궁서체" panose="02030609000101010101" pitchFamily="17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FAD2142-DD67-4185-9842-A7858F8436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989" y="536993"/>
            <a:ext cx="4996212" cy="5716927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8EBA113-6605-4291-A31D-0BEA2EFFB5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540000"/>
            <a:ext cx="0" cy="577800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DC925D4-A222-4AF4-B410-4AFDEE4557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8100000" flipH="1">
            <a:off x="6674373" y="402322"/>
            <a:ext cx="641183" cy="1069728"/>
            <a:chOff x="6484112" y="2967038"/>
            <a:chExt cx="641183" cy="1069728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0DBBB94E-15E5-42D1-A617-70B91FC06D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808136" y="2967038"/>
              <a:ext cx="317159" cy="932400"/>
              <a:chOff x="6808136" y="2967038"/>
              <a:chExt cx="317159" cy="932400"/>
            </a:xfrm>
          </p:grpSpPr>
          <p:sp>
            <p:nvSpPr>
              <p:cNvPr id="21" name="Freeform 68">
                <a:extLst>
                  <a:ext uri="{FF2B5EF4-FFF2-40B4-BE49-F238E27FC236}">
                    <a16:creationId xmlns:a16="http://schemas.microsoft.com/office/drawing/2014/main" id="{2C81B35A-4CE9-4440-B050-12A299FA65C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808136" y="2967038"/>
                <a:ext cx="159772" cy="710627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" name="Freeform 69">
                <a:extLst>
                  <a:ext uri="{FF2B5EF4-FFF2-40B4-BE49-F238E27FC236}">
                    <a16:creationId xmlns:a16="http://schemas.microsoft.com/office/drawing/2014/main" id="{A0D17983-4044-441A-ADBD-E035D9AE7E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967908" y="2967038"/>
                <a:ext cx="157387" cy="710627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" name="Line 70">
                <a:extLst>
                  <a:ext uri="{FF2B5EF4-FFF2-40B4-BE49-F238E27FC236}">
                    <a16:creationId xmlns:a16="http://schemas.microsoft.com/office/drawing/2014/main" id="{19F1FD06-FDAD-4A4F-BFA2-40C00615ED5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967908" y="2967038"/>
                <a:ext cx="0" cy="932400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7EFDE4C0-4728-4BFA-AB30-F128558D04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8900000" flipH="1">
              <a:off x="6484112" y="3104366"/>
              <a:ext cx="317159" cy="932400"/>
              <a:chOff x="6808136" y="2967038"/>
              <a:chExt cx="317159" cy="932400"/>
            </a:xfrm>
          </p:grpSpPr>
          <p:sp>
            <p:nvSpPr>
              <p:cNvPr id="18" name="Freeform 68">
                <a:extLst>
                  <a:ext uri="{FF2B5EF4-FFF2-40B4-BE49-F238E27FC236}">
                    <a16:creationId xmlns:a16="http://schemas.microsoft.com/office/drawing/2014/main" id="{1D506130-A061-4892-B4AB-FC514FF04A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808136" y="2967038"/>
                <a:ext cx="159772" cy="710627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" name="Freeform 69">
                <a:extLst>
                  <a:ext uri="{FF2B5EF4-FFF2-40B4-BE49-F238E27FC236}">
                    <a16:creationId xmlns:a16="http://schemas.microsoft.com/office/drawing/2014/main" id="{49AD3E33-5B3A-488D-9055-A66F489647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967908" y="2967038"/>
                <a:ext cx="157387" cy="710627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" name="Line 70">
                <a:extLst>
                  <a:ext uri="{FF2B5EF4-FFF2-40B4-BE49-F238E27FC236}">
                    <a16:creationId xmlns:a16="http://schemas.microsoft.com/office/drawing/2014/main" id="{A5CE7C61-384B-4565-8779-29E91BEF4C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967908" y="2967038"/>
                <a:ext cx="0" cy="932400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EE5DB50-1341-4A9E-A206-967EBBDE44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8900000" flipH="1">
            <a:off x="11020476" y="5368081"/>
            <a:ext cx="641183" cy="1069728"/>
            <a:chOff x="6484112" y="2967038"/>
            <a:chExt cx="641183" cy="1069728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19A84626-F20C-4555-AFAF-1A2B70D3D9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808136" y="2967038"/>
              <a:ext cx="317159" cy="932400"/>
              <a:chOff x="6808136" y="2967038"/>
              <a:chExt cx="317159" cy="932400"/>
            </a:xfrm>
          </p:grpSpPr>
          <p:sp>
            <p:nvSpPr>
              <p:cNvPr id="31" name="Freeform 68">
                <a:extLst>
                  <a:ext uri="{FF2B5EF4-FFF2-40B4-BE49-F238E27FC236}">
                    <a16:creationId xmlns:a16="http://schemas.microsoft.com/office/drawing/2014/main" id="{561A2DEB-32E0-497B-AFF5-12455326DC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808136" y="2967038"/>
                <a:ext cx="159772" cy="710627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" name="Freeform 69">
                <a:extLst>
                  <a:ext uri="{FF2B5EF4-FFF2-40B4-BE49-F238E27FC236}">
                    <a16:creationId xmlns:a16="http://schemas.microsoft.com/office/drawing/2014/main" id="{F74C0FA4-7280-478C-9F0A-5C44367405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967908" y="2967038"/>
                <a:ext cx="157387" cy="710627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" name="Line 70">
                <a:extLst>
                  <a:ext uri="{FF2B5EF4-FFF2-40B4-BE49-F238E27FC236}">
                    <a16:creationId xmlns:a16="http://schemas.microsoft.com/office/drawing/2014/main" id="{6055EE13-719B-42CB-B390-656E3D7ED4B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967908" y="2967038"/>
                <a:ext cx="0" cy="932400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0AFE4A8F-11DC-406B-81CA-1EFF5D00CE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8900000" flipH="1">
              <a:off x="6484112" y="3104366"/>
              <a:ext cx="317159" cy="932400"/>
              <a:chOff x="6808136" y="2967038"/>
              <a:chExt cx="317159" cy="932400"/>
            </a:xfrm>
          </p:grpSpPr>
          <p:sp>
            <p:nvSpPr>
              <p:cNvPr id="28" name="Freeform 68">
                <a:extLst>
                  <a:ext uri="{FF2B5EF4-FFF2-40B4-BE49-F238E27FC236}">
                    <a16:creationId xmlns:a16="http://schemas.microsoft.com/office/drawing/2014/main" id="{1220809B-3187-4A4E-B1B4-931C71836CC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808136" y="2967038"/>
                <a:ext cx="159772" cy="710627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" name="Freeform 69">
                <a:extLst>
                  <a:ext uri="{FF2B5EF4-FFF2-40B4-BE49-F238E27FC236}">
                    <a16:creationId xmlns:a16="http://schemas.microsoft.com/office/drawing/2014/main" id="{FA8BADC2-4522-4CCB-B068-9C3AC1F1EF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967908" y="2967038"/>
                <a:ext cx="157387" cy="710627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" name="Line 70">
                <a:extLst>
                  <a:ext uri="{FF2B5EF4-FFF2-40B4-BE49-F238E27FC236}">
                    <a16:creationId xmlns:a16="http://schemas.microsoft.com/office/drawing/2014/main" id="{8507DFE2-C18B-40C2-A945-EFDD0D8EC9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967908" y="2967038"/>
                <a:ext cx="0" cy="932400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98347210"/>
      </p:ext>
    </p:extLst>
  </p:cSld>
  <p:clrMapOvr>
    <a:masterClrMapping/>
  </p:clrMapOvr>
</p:sld>
</file>

<file path=ppt/theme/theme1.xml><?xml version="1.0" encoding="utf-8"?>
<a:theme xmlns:a="http://schemas.openxmlformats.org/drawingml/2006/main" name="FrostyVTI">
  <a:themeElements>
    <a:clrScheme name="AnalogousFromLightSeed_2SEEDS">
      <a:dk1>
        <a:srgbClr val="000000"/>
      </a:dk1>
      <a:lt1>
        <a:srgbClr val="FFFFFF"/>
      </a:lt1>
      <a:dk2>
        <a:srgbClr val="293B21"/>
      </a:dk2>
      <a:lt2>
        <a:srgbClr val="E7E8E2"/>
      </a:lt2>
      <a:accent1>
        <a:srgbClr val="867FBA"/>
      </a:accent1>
      <a:accent2>
        <a:srgbClr val="96A4C6"/>
      </a:accent2>
      <a:accent3>
        <a:srgbClr val="B096C6"/>
      </a:accent3>
      <a:accent4>
        <a:srgbClr val="BAA07F"/>
      </a:accent4>
      <a:accent5>
        <a:srgbClr val="A6A57E"/>
      </a:accent5>
      <a:accent6>
        <a:srgbClr val="96AB75"/>
      </a:accent6>
      <a:hlink>
        <a:srgbClr val="808751"/>
      </a:hlink>
      <a:folHlink>
        <a:srgbClr val="7F7F7F"/>
      </a:folHlink>
    </a:clrScheme>
    <a:fontScheme name="Frosted Leaf">
      <a:majorFont>
        <a:latin typeface="Goudy Old Style"/>
        <a:ea typeface=""/>
        <a:cs typeface=""/>
      </a:majorFont>
      <a:minorFont>
        <a:latin typeface="Avenir Next LT Pro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ostyVTI" id="{DD283BC3-E0B6-4E4B-91CF-F0F54D51BB21}" vid="{3EE220F7-F497-4893-BE1F-7BB1D607421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</TotalTime>
  <Words>1326</Words>
  <Application>Microsoft Office PowerPoint</Application>
  <PresentationFormat>와이드스크린</PresentationFormat>
  <Paragraphs>336</Paragraphs>
  <Slides>58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58</vt:i4>
      </vt:variant>
    </vt:vector>
  </HeadingPairs>
  <TitlesOfParts>
    <vt:vector size="66" baseType="lpstr">
      <vt:lpstr>HY견고딕</vt:lpstr>
      <vt:lpstr>HY엽서L</vt:lpstr>
      <vt:lpstr>궁서체</vt:lpstr>
      <vt:lpstr>Arial</vt:lpstr>
      <vt:lpstr>Avenir Next LT Pro</vt:lpstr>
      <vt:lpstr>Goudy Old Style</vt:lpstr>
      <vt:lpstr>Wingdings</vt:lpstr>
      <vt:lpstr>FrostyVTI</vt:lpstr>
      <vt:lpstr>수 D A 쟁 이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서포트 벡터 머신</vt:lpstr>
      <vt:lpstr>PowerPoint 프레젠테이션</vt:lpstr>
      <vt:lpstr>데이터 준비</vt:lpstr>
      <vt:lpstr>PowerPoint 프레젠테이션</vt:lpstr>
      <vt:lpstr>PowerPoint 프레젠테이션</vt:lpstr>
      <vt:lpstr>PowerPoint 프레젠테이션</vt:lpstr>
      <vt:lpstr>PowerPoint 프레젠테이션</vt:lpstr>
      <vt:lpstr>두번째 모델 생성</vt:lpstr>
      <vt:lpstr>세번째 모델 생성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서포트 벡터 회귀</vt:lpstr>
      <vt:lpstr>데이터 준비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로지스틱 회귀분석</vt:lpstr>
      <vt:lpstr>로지스틱 회귀모형</vt:lpstr>
      <vt:lpstr>데이터 준비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다항 로지스틱 모형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수 D A 쟁 이</dc:title>
  <dc:creator>ungjin</dc:creator>
  <cp:lastModifiedBy>ungjin</cp:lastModifiedBy>
  <cp:revision>5</cp:revision>
  <dcterms:created xsi:type="dcterms:W3CDTF">2021-01-14T19:34:34Z</dcterms:created>
  <dcterms:modified xsi:type="dcterms:W3CDTF">2021-01-15T11:14:39Z</dcterms:modified>
</cp:coreProperties>
</file>